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1"/>
  </p:sldMasterIdLst>
  <p:notesMasterIdLst>
    <p:notesMasterId r:id="rId26"/>
  </p:notesMasterIdLst>
  <p:sldIdLst>
    <p:sldId id="256" r:id="rId2"/>
    <p:sldId id="288" r:id="rId3"/>
    <p:sldId id="257" r:id="rId4"/>
    <p:sldId id="258" r:id="rId5"/>
    <p:sldId id="259" r:id="rId6"/>
    <p:sldId id="260" r:id="rId7"/>
    <p:sldId id="265" r:id="rId8"/>
    <p:sldId id="287" r:id="rId9"/>
    <p:sldId id="262" r:id="rId10"/>
    <p:sldId id="283" r:id="rId11"/>
    <p:sldId id="263" r:id="rId12"/>
    <p:sldId id="268" r:id="rId13"/>
    <p:sldId id="270" r:id="rId14"/>
    <p:sldId id="271" r:id="rId15"/>
    <p:sldId id="272" r:id="rId16"/>
    <p:sldId id="273" r:id="rId17"/>
    <p:sldId id="274" r:id="rId18"/>
    <p:sldId id="275" r:id="rId19"/>
    <p:sldId id="286" r:id="rId20"/>
    <p:sldId id="289" r:id="rId21"/>
    <p:sldId id="276" r:id="rId22"/>
    <p:sldId id="279" r:id="rId23"/>
    <p:sldId id="281" r:id="rId24"/>
    <p:sldId id="284" r:id="rId25"/>
  </p:sldIdLst>
  <p:sldSz cx="9144000" cy="6858000" type="screen4x3"/>
  <p:notesSz cx="6878638" cy="92948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640" cy="464424"/>
          </a:xfrm>
          <a:prstGeom prst="rect">
            <a:avLst/>
          </a:prstGeom>
        </p:spPr>
        <p:txBody>
          <a:bodyPr vert="horz" lIns="92409" tIns="46205" rIns="92409" bIns="46205"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6444" y="0"/>
            <a:ext cx="2980640" cy="464424"/>
          </a:xfrm>
          <a:prstGeom prst="rect">
            <a:avLst/>
          </a:prstGeom>
        </p:spPr>
        <p:txBody>
          <a:bodyPr vert="horz" lIns="92409" tIns="46205" rIns="92409" bIns="46205" rtlCol="0"/>
          <a:lstStyle>
            <a:lvl1pPr algn="r" eaLnBrk="1" fontAlgn="auto" hangingPunct="1">
              <a:spcBef>
                <a:spcPts val="0"/>
              </a:spcBef>
              <a:spcAft>
                <a:spcPts val="0"/>
              </a:spcAft>
              <a:defRPr sz="1200">
                <a:latin typeface="+mn-lt"/>
              </a:defRPr>
            </a:lvl1pPr>
          </a:lstStyle>
          <a:p>
            <a:pPr>
              <a:defRPr/>
            </a:pPr>
            <a:fld id="{01450C52-4FE9-4469-891F-0BABF6F11819}" type="datetimeFigureOut">
              <a:rPr lang="en-US"/>
              <a:pPr>
                <a:defRPr/>
              </a:pPr>
              <a:t>8/12/2019</a:t>
            </a:fld>
            <a:endParaRPr lang="en-US"/>
          </a:p>
        </p:txBody>
      </p:sp>
      <p:sp>
        <p:nvSpPr>
          <p:cNvPr id="4" name="Slide Image Placeholder 3"/>
          <p:cNvSpPr>
            <a:spLocks noGrp="1" noRot="1" noChangeAspect="1"/>
          </p:cNvSpPr>
          <p:nvPr>
            <p:ph type="sldImg" idx="2"/>
          </p:nvPr>
        </p:nvSpPr>
        <p:spPr>
          <a:xfrm>
            <a:off x="1116013" y="696913"/>
            <a:ext cx="4646612" cy="3486150"/>
          </a:xfrm>
          <a:prstGeom prst="rect">
            <a:avLst/>
          </a:prstGeom>
          <a:noFill/>
          <a:ln w="12700">
            <a:solidFill>
              <a:prstClr val="black"/>
            </a:solidFill>
          </a:ln>
        </p:spPr>
        <p:txBody>
          <a:bodyPr vert="horz" lIns="92409" tIns="46205" rIns="92409" bIns="46205" rtlCol="0" anchor="ctr"/>
          <a:lstStyle/>
          <a:p>
            <a:pPr lvl="0"/>
            <a:endParaRPr lang="en-US" noProof="0"/>
          </a:p>
        </p:txBody>
      </p:sp>
      <p:sp>
        <p:nvSpPr>
          <p:cNvPr id="5" name="Notes Placeholder 4"/>
          <p:cNvSpPr>
            <a:spLocks noGrp="1"/>
          </p:cNvSpPr>
          <p:nvPr>
            <p:ph type="body" sz="quarter" idx="3"/>
          </p:nvPr>
        </p:nvSpPr>
        <p:spPr>
          <a:xfrm>
            <a:off x="687242" y="4414403"/>
            <a:ext cx="5504154" cy="4182982"/>
          </a:xfrm>
          <a:prstGeom prst="rect">
            <a:avLst/>
          </a:prstGeom>
        </p:spPr>
        <p:txBody>
          <a:bodyPr vert="horz" lIns="92409" tIns="46205" rIns="92409" bIns="4620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8804"/>
            <a:ext cx="2980640" cy="464424"/>
          </a:xfrm>
          <a:prstGeom prst="rect">
            <a:avLst/>
          </a:prstGeom>
        </p:spPr>
        <p:txBody>
          <a:bodyPr vert="horz" lIns="92409" tIns="46205" rIns="92409" bIns="46205"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6444" y="8828804"/>
            <a:ext cx="2980640" cy="464424"/>
          </a:xfrm>
          <a:prstGeom prst="rect">
            <a:avLst/>
          </a:prstGeom>
        </p:spPr>
        <p:txBody>
          <a:bodyPr vert="horz" wrap="square" lIns="92409" tIns="46205" rIns="92409" bIns="46205"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926BA7F-BF9B-4448-81E7-3FF8E85C98F8}" type="slidenum">
              <a:rPr lang="en-US" altLang="en-US"/>
              <a:pPr>
                <a:defRPr/>
              </a:pPr>
              <a:t>‹#›</a:t>
            </a:fld>
            <a:endParaRPr lang="en-US" altLang="en-US"/>
          </a:p>
        </p:txBody>
      </p:sp>
    </p:spTree>
    <p:extLst>
      <p:ext uri="{BB962C8B-B14F-4D97-AF65-F5344CB8AC3E}">
        <p14:creationId xmlns:p14="http://schemas.microsoft.com/office/powerpoint/2010/main" val="2793427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B098CB98-19DA-4118-97EC-58A8B9D98327}" type="slidenum">
              <a:rPr lang="en-US" altLang="en-US" smtClean="0">
                <a:latin typeface="Calibri" panose="020F0502020204030204" pitchFamily="34" charset="0"/>
              </a:rPr>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2741445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F926C7F9-735F-4CF9-AE66-1DC4A145ECE4}"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3809841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82E0DF36-74BB-49FF-A76B-778EA6079C59}" type="slidenum">
              <a:rPr lang="en-US" altLang="en-US" smtClean="0">
                <a:latin typeface="Calibri" panose="020F0502020204030204" pitchFamily="34" charset="0"/>
              </a:rPr>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1658209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AC7D05B9-F0FD-401D-995B-17E63F6902EB}" type="slidenum">
              <a:rPr lang="en-US" altLang="en-US" smtClean="0">
                <a:latin typeface="Calibri" panose="020F0502020204030204" pitchFamily="34" charset="0"/>
              </a:rPr>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2938795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1EDB1EEC-4C34-4CDB-BF3A-6CD9C1703F65}"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25941727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F21F28CB-7331-4E5C-B64D-B7B84E03FD81}"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Tree>
    <p:extLst>
      <p:ext uri="{BB962C8B-B14F-4D97-AF65-F5344CB8AC3E}">
        <p14:creationId xmlns:p14="http://schemas.microsoft.com/office/powerpoint/2010/main" val="2855922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92BA5533-FF0F-405D-B900-EEBAF857C044}" type="slidenum">
              <a:rPr lang="en-US" altLang="en-US" smtClean="0">
                <a:latin typeface="Calibri" panose="020F0502020204030204" pitchFamily="34" charset="0"/>
              </a:rPr>
              <a:pPr/>
              <a:t>16</a:t>
            </a:fld>
            <a:endParaRPr lang="en-US" altLang="en-US">
              <a:latin typeface="Calibri" panose="020F0502020204030204" pitchFamily="34" charset="0"/>
            </a:endParaRPr>
          </a:p>
        </p:txBody>
      </p:sp>
    </p:spTree>
    <p:extLst>
      <p:ext uri="{BB962C8B-B14F-4D97-AF65-F5344CB8AC3E}">
        <p14:creationId xmlns:p14="http://schemas.microsoft.com/office/powerpoint/2010/main" val="3223842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2E73269D-6F60-4977-B4E8-332D8FD657A1}" type="slidenum">
              <a:rPr lang="en-US" altLang="en-US" smtClean="0">
                <a:latin typeface="Calibri" panose="020F0502020204030204" pitchFamily="34" charset="0"/>
              </a:rPr>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25598924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AC635D94-9B8D-4AD9-8945-B3A048ADCE24}" type="slidenum">
              <a:rPr lang="en-US" altLang="en-US" smtClean="0">
                <a:latin typeface="Calibri" panose="020F0502020204030204" pitchFamily="34" charset="0"/>
              </a:rPr>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33463026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3820409E-C757-40E9-A236-FA9F7FC743AB}" type="slidenum">
              <a:rPr lang="en-US" altLang="en-US" smtClean="0">
                <a:latin typeface="Calibri" panose="020F0502020204030204" pitchFamily="34" charset="0"/>
              </a:rPr>
              <a:pPr/>
              <a:t>21</a:t>
            </a:fld>
            <a:endParaRPr lang="en-US" altLang="en-US">
              <a:latin typeface="Calibri" panose="020F0502020204030204" pitchFamily="34" charset="0"/>
            </a:endParaRPr>
          </a:p>
        </p:txBody>
      </p:sp>
    </p:spTree>
    <p:extLst>
      <p:ext uri="{BB962C8B-B14F-4D97-AF65-F5344CB8AC3E}">
        <p14:creationId xmlns:p14="http://schemas.microsoft.com/office/powerpoint/2010/main" val="915543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EFBC5BCA-73C0-47CE-AD6B-2238978413F9}" type="slidenum">
              <a:rPr lang="en-US" altLang="en-US" smtClean="0">
                <a:latin typeface="Calibri" panose="020F0502020204030204" pitchFamily="34" charset="0"/>
              </a:rPr>
              <a:pPr/>
              <a:t>22</a:t>
            </a:fld>
            <a:endParaRPr lang="en-US" altLang="en-US">
              <a:latin typeface="Calibri" panose="020F0502020204030204" pitchFamily="34" charset="0"/>
            </a:endParaRPr>
          </a:p>
        </p:txBody>
      </p:sp>
    </p:spTree>
    <p:extLst>
      <p:ext uri="{BB962C8B-B14F-4D97-AF65-F5344CB8AC3E}">
        <p14:creationId xmlns:p14="http://schemas.microsoft.com/office/powerpoint/2010/main" val="97881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ABA71E66-7C26-4B73-A496-56AB5288B0A6}" type="slidenum">
              <a:rPr lang="en-US" altLang="en-US" smtClean="0">
                <a:latin typeface="Calibri" panose="020F0502020204030204" pitchFamily="34" charset="0"/>
              </a:rPr>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1072152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94311F8B-249C-4FD0-BE35-5FC137B45DA8}" type="slidenum">
              <a:rPr lang="en-US" altLang="en-US" smtClean="0">
                <a:latin typeface="Calibri" panose="020F0502020204030204" pitchFamily="34" charset="0"/>
              </a:rPr>
              <a:pPr/>
              <a:t>23</a:t>
            </a:fld>
            <a:endParaRPr lang="en-US" altLang="en-US">
              <a:latin typeface="Calibri" panose="020F0502020204030204" pitchFamily="34" charset="0"/>
            </a:endParaRPr>
          </a:p>
        </p:txBody>
      </p:sp>
    </p:spTree>
    <p:extLst>
      <p:ext uri="{BB962C8B-B14F-4D97-AF65-F5344CB8AC3E}">
        <p14:creationId xmlns:p14="http://schemas.microsoft.com/office/powerpoint/2010/main" val="1100563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8C8DC355-67AF-4072-A357-48A79573BA65}" type="slidenum">
              <a:rPr lang="en-US" altLang="en-US" smtClean="0">
                <a:latin typeface="Calibri" panose="020F0502020204030204" pitchFamily="34" charset="0"/>
              </a:rPr>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595301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3770E82E-30D6-4D34-8BC4-9E0012305B1B}" type="slidenum">
              <a:rPr lang="en-US" altLang="en-US" smtClean="0">
                <a:latin typeface="Calibri" panose="020F0502020204030204" pitchFamily="34" charset="0"/>
              </a:rPr>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312709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18BFD6ED-58F4-435F-B813-D5D70A331BCE}"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2383985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D7E714FF-6BC6-476B-8B79-2EC36991CF2A}"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2282231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D7E714FF-6BC6-476B-8B79-2EC36991CF2A}"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1228324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A0740A63-66A3-435A-AE0C-6F3D0BFBA291}"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4205505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9817" indent="-287666">
              <a:defRPr>
                <a:solidFill>
                  <a:schemeClr val="tx1"/>
                </a:solidFill>
                <a:latin typeface="Arial" panose="020B0604020202020204" pitchFamily="34" charset="0"/>
              </a:defRPr>
            </a:lvl2pPr>
            <a:lvl3pPr marL="1153806" indent="-229504">
              <a:defRPr>
                <a:solidFill>
                  <a:schemeClr val="tx1"/>
                </a:solidFill>
                <a:latin typeface="Arial" panose="020B0604020202020204" pitchFamily="34" charset="0"/>
              </a:defRPr>
            </a:lvl3pPr>
            <a:lvl4pPr marL="1615957" indent="-229504">
              <a:defRPr>
                <a:solidFill>
                  <a:schemeClr val="tx1"/>
                </a:solidFill>
                <a:latin typeface="Arial" panose="020B0604020202020204" pitchFamily="34" charset="0"/>
              </a:defRPr>
            </a:lvl4pPr>
            <a:lvl5pPr marL="2078108" indent="-229504">
              <a:defRPr>
                <a:solidFill>
                  <a:schemeClr val="tx1"/>
                </a:solidFill>
                <a:latin typeface="Arial" panose="020B0604020202020204" pitchFamily="34" charset="0"/>
              </a:defRPr>
            </a:lvl5pPr>
            <a:lvl6pPr marL="2530827" indent="-229504" eaLnBrk="0" fontAlgn="base" hangingPunct="0">
              <a:spcBef>
                <a:spcPct val="0"/>
              </a:spcBef>
              <a:spcAft>
                <a:spcPct val="0"/>
              </a:spcAft>
              <a:defRPr>
                <a:solidFill>
                  <a:schemeClr val="tx1"/>
                </a:solidFill>
                <a:latin typeface="Arial" panose="020B0604020202020204" pitchFamily="34" charset="0"/>
              </a:defRPr>
            </a:lvl6pPr>
            <a:lvl7pPr marL="2983547" indent="-229504" eaLnBrk="0" fontAlgn="base" hangingPunct="0">
              <a:spcBef>
                <a:spcPct val="0"/>
              </a:spcBef>
              <a:spcAft>
                <a:spcPct val="0"/>
              </a:spcAft>
              <a:defRPr>
                <a:solidFill>
                  <a:schemeClr val="tx1"/>
                </a:solidFill>
                <a:latin typeface="Arial" panose="020B0604020202020204" pitchFamily="34" charset="0"/>
              </a:defRPr>
            </a:lvl7pPr>
            <a:lvl8pPr marL="3436266" indent="-229504" eaLnBrk="0" fontAlgn="base" hangingPunct="0">
              <a:spcBef>
                <a:spcPct val="0"/>
              </a:spcBef>
              <a:spcAft>
                <a:spcPct val="0"/>
              </a:spcAft>
              <a:defRPr>
                <a:solidFill>
                  <a:schemeClr val="tx1"/>
                </a:solidFill>
                <a:latin typeface="Arial" panose="020B0604020202020204" pitchFamily="34" charset="0"/>
              </a:defRPr>
            </a:lvl8pPr>
            <a:lvl9pPr marL="3888986" indent="-229504" eaLnBrk="0" fontAlgn="base" hangingPunct="0">
              <a:spcBef>
                <a:spcPct val="0"/>
              </a:spcBef>
              <a:spcAft>
                <a:spcPct val="0"/>
              </a:spcAft>
              <a:defRPr>
                <a:solidFill>
                  <a:schemeClr val="tx1"/>
                </a:solidFill>
                <a:latin typeface="Arial" panose="020B0604020202020204" pitchFamily="34" charset="0"/>
              </a:defRPr>
            </a:lvl9pPr>
          </a:lstStyle>
          <a:p>
            <a:fld id="{AB4C06A2-DAB1-417E-954D-B0FED54AD20F}" type="slidenum">
              <a:rPr lang="en-US" altLang="en-US" smtClean="0">
                <a:latin typeface="Calibri" panose="020F0502020204030204" pitchFamily="34" charset="0"/>
              </a:rPr>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3178346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5" name="Group 14"/>
          <p:cNvGrpSpPr>
            <a:grpSpLocks/>
          </p:cNvGrpSpPr>
          <p:nvPr/>
        </p:nvGrpSpPr>
        <p:grpSpPr bwMode="auto">
          <a:xfrm>
            <a:off x="-3175" y="4953000"/>
            <a:ext cx="9147175" cy="1911350"/>
            <a:chOff x="-3765" y="4832896"/>
            <a:chExt cx="9147765" cy="2032192"/>
          </a:xfrm>
        </p:grpSpPr>
        <p:sp>
          <p:nvSpPr>
            <p:cNvPr id="6" name="Shape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7" name="Shape 7"/>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Shap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endParaRPr lang="en-US" dirty="0"/>
          </a:p>
        </p:txBody>
      </p:sp>
      <p:sp>
        <p:nvSpPr>
          <p:cNvPr id="17" name="Subtitle 16"/>
          <p:cNvSpPr>
            <a:spLocks noGrp="1"/>
          </p:cNvSpPr>
          <p:nvPr>
            <p:ph type="subTitle" idx="1"/>
          </p:nvPr>
        </p:nvSpPr>
        <p:spPr>
          <a:xfrm>
            <a:off x="685800" y="3582807"/>
            <a:ext cx="7772400" cy="1199704"/>
          </a:xfrm>
        </p:spPr>
        <p:txBody>
          <a:bodyPr/>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AF44CEB5-9EAE-43DB-9C89-A1C4ABCFC110}" type="datetime2">
              <a:rPr lang="en-US"/>
              <a:pPr>
                <a:defRPr/>
              </a:pPr>
              <a:t>Monday, August 12, 2019</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z="1000">
                <a:solidFill>
                  <a:srgbClr val="FFFFFF"/>
                </a:solidFill>
              </a:defRPr>
            </a:lvl1pPr>
          </a:lstStyle>
          <a:p>
            <a:pPr>
              <a:defRPr/>
            </a:pPr>
            <a:fld id="{194131EF-C818-4704-9E6C-781A0C0405E2}" type="slidenum">
              <a:rPr lang="en-US" altLang="en-US"/>
              <a:pPr>
                <a:defRPr/>
              </a:pPr>
              <a:t>‹#›</a:t>
            </a:fld>
            <a:endParaRPr lang="en-US" altLang="en-US"/>
          </a:p>
        </p:txBody>
      </p:sp>
    </p:spTree>
    <p:extLst>
      <p:ext uri="{BB962C8B-B14F-4D97-AF65-F5344CB8AC3E}">
        <p14:creationId xmlns:p14="http://schemas.microsoft.com/office/powerpoint/2010/main" val="1570688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B3030281-AEA6-475B-B1A0-51B0E5039B8D}" type="datetime2">
              <a:rPr lang="en-US"/>
              <a:pPr>
                <a:defRPr/>
              </a:pPr>
              <a:t>Monday, August 12, 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734AB59-CE84-48C1-BCB6-CFEDA999AA77}" type="slidenum">
              <a:rPr lang="en-US" altLang="en-US"/>
              <a:pPr>
                <a:defRPr/>
              </a:pPr>
              <a:t>‹#›</a:t>
            </a:fld>
            <a:endParaRPr lang="en-US" altLang="en-US" sz="1000">
              <a:solidFill>
                <a:schemeClr val="tx1"/>
              </a:solidFill>
            </a:endParaRPr>
          </a:p>
        </p:txBody>
      </p:sp>
    </p:spTree>
    <p:extLst>
      <p:ext uri="{BB962C8B-B14F-4D97-AF65-F5344CB8AC3E}">
        <p14:creationId xmlns:p14="http://schemas.microsoft.com/office/powerpoint/2010/main" val="49921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33043EFB-F65D-4D97-ABB1-525FEDE230AF}" type="datetime2">
              <a:rPr lang="en-US"/>
              <a:pPr>
                <a:defRPr/>
              </a:pPr>
              <a:t>Monday, August 12, 2019</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0B4F9B5-4954-4DAF-A10A-FA3338CA64E1}" type="slidenum">
              <a:rPr lang="en-US" altLang="en-US"/>
              <a:pPr>
                <a:defRPr/>
              </a:pPr>
              <a:t>‹#›</a:t>
            </a:fld>
            <a:endParaRPr lang="en-US" altLang="en-US" sz="1000">
              <a:solidFill>
                <a:schemeClr val="tx1"/>
              </a:solidFill>
            </a:endParaRPr>
          </a:p>
        </p:txBody>
      </p:sp>
    </p:spTree>
    <p:extLst>
      <p:ext uri="{BB962C8B-B14F-4D97-AF65-F5344CB8AC3E}">
        <p14:creationId xmlns:p14="http://schemas.microsoft.com/office/powerpoint/2010/main" val="382489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rtlCol="0"/>
          <a:lstStyle/>
          <a:p>
            <a:r>
              <a:rPr lang="en-US"/>
              <a:t>Click to edit Master title style</a:t>
            </a:r>
          </a:p>
        </p:txBody>
      </p:sp>
      <p:sp>
        <p:nvSpPr>
          <p:cNvPr id="4" name="Date Placeholder 3"/>
          <p:cNvSpPr>
            <a:spLocks noGrp="1"/>
          </p:cNvSpPr>
          <p:nvPr>
            <p:ph type="dt" sz="half" idx="10"/>
          </p:nvPr>
        </p:nvSpPr>
        <p:spPr/>
        <p:txBody>
          <a:bodyPr/>
          <a:lstStyle>
            <a:lvl1pPr>
              <a:defRPr/>
            </a:lvl1pPr>
            <a:extLst/>
          </a:lstStyle>
          <a:p>
            <a:pPr>
              <a:defRPr/>
            </a:pPr>
            <a:fld id="{29A1C4CB-39CC-43FB-8773-8228E725A282}" type="datetime2">
              <a:rPr lang="en-US"/>
              <a:pPr>
                <a:defRPr/>
              </a:pPr>
              <a:t>Monday, August 12, 2019</a:t>
            </a:fld>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sz="1000">
                <a:solidFill>
                  <a:schemeClr val="tx1"/>
                </a:solidFill>
              </a:defRPr>
            </a:lvl1pPr>
          </a:lstStyle>
          <a:p>
            <a:pPr>
              <a:defRPr/>
            </a:pPr>
            <a:fld id="{DCC58D88-408C-4480-BF93-0AA55008366C}" type="slidenum">
              <a:rPr lang="en-US" altLang="en-US"/>
              <a:pPr>
                <a:defRPr/>
              </a:pPr>
              <a:t>‹#›</a:t>
            </a:fld>
            <a:endParaRPr lang="en-US" altLang="en-US"/>
          </a:p>
        </p:txBody>
      </p:sp>
    </p:spTree>
    <p:extLst>
      <p:ext uri="{BB962C8B-B14F-4D97-AF65-F5344CB8AC3E}">
        <p14:creationId xmlns:p14="http://schemas.microsoft.com/office/powerpoint/2010/main" val="3939769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endParaRPr lang="en-US" dirty="0"/>
          </a:p>
        </p:txBody>
      </p:sp>
      <p:sp>
        <p:nvSpPr>
          <p:cNvPr id="3" name="Text Placeholder 2"/>
          <p:cNvSpPr>
            <a:spLocks noGrp="1"/>
          </p:cNvSpPr>
          <p:nvPr>
            <p:ph type="body" idx="1"/>
          </p:nvPr>
        </p:nvSpPr>
        <p:spPr>
          <a:xfrm>
            <a:off x="3922713" y="28885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E59BA555-8225-469F-87F1-61991137D359}" type="datetime2">
              <a:rPr lang="en-US"/>
              <a:pPr>
                <a:defRPr/>
              </a:pPr>
              <a:t>Monday, August 12, 2019</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sz="1000">
                <a:solidFill>
                  <a:schemeClr val="tx1"/>
                </a:solidFill>
              </a:defRPr>
            </a:lvl1pPr>
          </a:lstStyle>
          <a:p>
            <a:pPr>
              <a:defRPr/>
            </a:pPr>
            <a:fld id="{FB8112A6-2FAA-4553-B995-F7BEE0B9AFEE}" type="slidenum">
              <a:rPr lang="en-US" altLang="en-US"/>
              <a:pPr>
                <a:defRPr/>
              </a:pPr>
              <a:t>‹#›</a:t>
            </a:fld>
            <a:endParaRPr lang="en-US" altLang="en-US"/>
          </a:p>
        </p:txBody>
      </p:sp>
    </p:spTree>
    <p:extLst>
      <p:ext uri="{BB962C8B-B14F-4D97-AF65-F5344CB8AC3E}">
        <p14:creationId xmlns:p14="http://schemas.microsoft.com/office/powerpoint/2010/main" val="175501298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fld id="{E2E857D3-D57B-46E4-8652-555EDF3E4FAD}" type="datetime2">
              <a:rPr lang="en-US"/>
              <a:pPr>
                <a:defRPr/>
              </a:pPr>
              <a:t>Monday, August 12, 2019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sz="1000">
                <a:solidFill>
                  <a:schemeClr val="tx1"/>
                </a:solidFill>
              </a:defRPr>
            </a:lvl1pPr>
          </a:lstStyle>
          <a:p>
            <a:pPr>
              <a:defRPr/>
            </a:pPr>
            <a:fld id="{74FC22E1-B909-4CEF-8690-329924EF24DD}" type="slidenum">
              <a:rPr lang="en-US" altLang="en-US"/>
              <a:pPr>
                <a:defRPr/>
              </a:pPr>
              <a:t>‹#›</a:t>
            </a:fld>
            <a:endParaRPr lang="en-US" altLang="en-US"/>
          </a:p>
        </p:txBody>
      </p:sp>
    </p:spTree>
    <p:extLst>
      <p:ext uri="{BB962C8B-B14F-4D97-AF65-F5344CB8AC3E}">
        <p14:creationId xmlns:p14="http://schemas.microsoft.com/office/powerpoint/2010/main" val="319322126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endParaRPr lang="en-US" dirty="0"/>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72430"/>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1472430"/>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extLst/>
          </a:lstStyle>
          <a:p>
            <a:pPr>
              <a:defRPr/>
            </a:pPr>
            <a:fld id="{7A74EE36-02A4-4803-8F2E-8F7FFA1817B7}" type="datetime2">
              <a:rPr lang="en-US"/>
              <a:pPr>
                <a:defRPr/>
              </a:pPr>
              <a:t>Monday, August 12, 2019</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sz="1000">
                <a:solidFill>
                  <a:schemeClr val="tx1"/>
                </a:solidFill>
              </a:defRPr>
            </a:lvl1pPr>
          </a:lstStyle>
          <a:p>
            <a:pPr>
              <a:defRPr/>
            </a:pPr>
            <a:fld id="{7A51627E-4B9B-418D-9FD6-4894C09259EE}" type="slidenum">
              <a:rPr lang="en-US" altLang="en-US"/>
              <a:pPr>
                <a:defRPr/>
              </a:pPr>
              <a:t>‹#›</a:t>
            </a:fld>
            <a:endParaRPr lang="en-US" altLang="en-US"/>
          </a:p>
        </p:txBody>
      </p:sp>
    </p:spTree>
    <p:extLst>
      <p:ext uri="{BB962C8B-B14F-4D97-AF65-F5344CB8AC3E}">
        <p14:creationId xmlns:p14="http://schemas.microsoft.com/office/powerpoint/2010/main" val="346953672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fld id="{AA3718C0-2E3F-49CE-97C8-D71EB2CF2220}" type="datetime2">
              <a:rPr lang="en-US"/>
              <a:pPr>
                <a:defRPr/>
              </a:pPr>
              <a:t>Monday, August 12, 2019</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sz="1000">
                <a:solidFill>
                  <a:schemeClr val="tx1"/>
                </a:solidFill>
              </a:defRPr>
            </a:lvl1pPr>
          </a:lstStyle>
          <a:p>
            <a:pPr>
              <a:defRPr/>
            </a:pPr>
            <a:fld id="{12AC4177-7010-407D-931A-009A0D3EC4AE}" type="slidenum">
              <a:rPr lang="en-US" altLang="en-US"/>
              <a:pPr>
                <a:defRPr/>
              </a:pPr>
              <a:t>‹#›</a:t>
            </a:fld>
            <a:endParaRPr lang="en-US" altLang="en-US"/>
          </a:p>
        </p:txBody>
      </p:sp>
    </p:spTree>
    <p:extLst>
      <p:ext uri="{BB962C8B-B14F-4D97-AF65-F5344CB8AC3E}">
        <p14:creationId xmlns:p14="http://schemas.microsoft.com/office/powerpoint/2010/main" val="402421267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D2B35E64-B180-4E2C-932F-7F76F111DAE0}" type="datetime2">
              <a:rPr lang="en-US"/>
              <a:pPr>
                <a:defRPr/>
              </a:pPr>
              <a:t>Monday, August 12, 2019</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sz="1000">
                <a:solidFill>
                  <a:schemeClr val="tx1"/>
                </a:solidFill>
              </a:defRPr>
            </a:lvl1pPr>
          </a:lstStyle>
          <a:p>
            <a:pPr>
              <a:defRPr/>
            </a:pPr>
            <a:fld id="{0D38DF42-6ED3-4D23-8202-525C0155DE8E}" type="slidenum">
              <a:rPr lang="en-US" altLang="en-US"/>
              <a:pPr>
                <a:defRPr/>
              </a:pPr>
              <a:t>‹#›</a:t>
            </a:fld>
            <a:endParaRPr lang="en-US" altLang="en-US"/>
          </a:p>
        </p:txBody>
      </p:sp>
    </p:spTree>
    <p:extLst>
      <p:ext uri="{BB962C8B-B14F-4D97-AF65-F5344CB8AC3E}">
        <p14:creationId xmlns:p14="http://schemas.microsoft.com/office/powerpoint/2010/main" val="566553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endParaRPr lang="en-US" dirty="0"/>
          </a:p>
        </p:txBody>
      </p:sp>
      <p:sp>
        <p:nvSpPr>
          <p:cNvPr id="3" name="Text Placeholder 2"/>
          <p:cNvSpPr>
            <a:spLocks noGrp="1"/>
          </p:cNvSpPr>
          <p:nvPr>
            <p:ph type="body" idx="2"/>
          </p:nvPr>
        </p:nvSpPr>
        <p:spPr>
          <a:xfrm>
            <a:off x="4419600" y="5334000"/>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extLst/>
          </a:lstStyle>
          <a:p>
            <a:pPr>
              <a:defRPr/>
            </a:pPr>
            <a:fld id="{AC66974B-C7B8-47CF-BFD7-DF9A7F4846CB}" type="datetime2">
              <a:rPr lang="en-US"/>
              <a:pPr>
                <a:defRPr/>
              </a:pPr>
              <a:t>Monday, August 12, 2019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sz="1000">
                <a:solidFill>
                  <a:schemeClr val="tx1"/>
                </a:solidFill>
              </a:defRPr>
            </a:lvl1pPr>
          </a:lstStyle>
          <a:p>
            <a:pPr>
              <a:defRPr/>
            </a:pPr>
            <a:fld id="{92D3AEE5-7EAD-4644-85D7-1F69F39EBF81}" type="slidenum">
              <a:rPr lang="en-US" altLang="en-US"/>
              <a:pPr>
                <a:defRPr/>
              </a:pPr>
              <a:t>‹#›</a:t>
            </a:fld>
            <a:endParaRPr lang="en-US" altLang="en-US"/>
          </a:p>
        </p:txBody>
      </p:sp>
    </p:spTree>
    <p:extLst>
      <p:ext uri="{BB962C8B-B14F-4D97-AF65-F5344CB8AC3E}">
        <p14:creationId xmlns:p14="http://schemas.microsoft.com/office/powerpoint/2010/main" val="214949460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Shape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6" name="Shape 8"/>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4" name="Text Placeholder 3"/>
          <p:cNvSpPr>
            <a:spLocks noGrp="1"/>
          </p:cNvSpPr>
          <p:nvPr>
            <p:ph type="body" sz="half" idx="2"/>
          </p:nvPr>
        </p:nvSpPr>
        <p:spPr>
          <a:xfrm>
            <a:off x="1141232" y="5371568"/>
            <a:ext cx="7162800" cy="648232"/>
          </a:xfrm>
          <a:noFill/>
        </p:spPr>
        <p:txBody>
          <a:bodyPr/>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07688"/>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endParaRPr lang="en-US" dirty="0"/>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642D2B02-6842-4816-AF9C-2CD7DD2E78B4}" type="datetime2">
              <a:rPr lang="en-US"/>
              <a:pPr>
                <a:defRPr/>
              </a:pPr>
              <a:t>Monday, August 12, 2019</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z="1000">
                <a:solidFill>
                  <a:schemeClr val="tx1"/>
                </a:solidFill>
              </a:defRPr>
            </a:lvl1pPr>
          </a:lstStyle>
          <a:p>
            <a:pPr>
              <a:defRPr/>
            </a:pPr>
            <a:fld id="{4131FC2E-3E3C-4864-B194-DC094C576339}" type="slidenum">
              <a:rPr lang="en-US" altLang="en-US"/>
              <a:pPr>
                <a:defRPr/>
              </a:pPr>
              <a:t>‹#›</a:t>
            </a:fld>
            <a:endParaRPr lang="en-US" altLang="en-US"/>
          </a:p>
        </p:txBody>
      </p:sp>
    </p:spTree>
    <p:extLst>
      <p:ext uri="{BB962C8B-B14F-4D97-AF65-F5344CB8AC3E}">
        <p14:creationId xmlns:p14="http://schemas.microsoft.com/office/powerpoint/2010/main" val="287411055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Shape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27" name="Shape 11"/>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endParaRPr lang="en-US" dirty="0"/>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hangingPunct="1">
              <a:spcBef>
                <a:spcPts val="0"/>
              </a:spcBef>
              <a:spcAft>
                <a:spcPts val="0"/>
              </a:spcAft>
              <a:defRPr sz="1000">
                <a:solidFill>
                  <a:schemeClr val="tx1"/>
                </a:solidFill>
                <a:latin typeface="+mn-lt"/>
              </a:defRPr>
            </a:lvl1pPr>
            <a:extLst/>
          </a:lstStyle>
          <a:p>
            <a:pPr>
              <a:defRPr/>
            </a:pPr>
            <a:fld id="{232663DD-E386-4D4D-A1FB-1965F4AE246C}" type="datetime2">
              <a:rPr lang="en-US"/>
              <a:pPr>
                <a:defRPr/>
              </a:pPr>
              <a:t>Monday, August 12, 2019</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hangingPunct="1">
              <a:spcBef>
                <a:spcPts val="0"/>
              </a:spcBef>
              <a:spcAft>
                <a:spcPts val="0"/>
              </a:spcAft>
              <a:defRPr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400">
                <a:solidFill>
                  <a:srgbClr val="313131"/>
                </a:solidFill>
                <a:latin typeface="Lucida Sans Unicode" panose="020B0602030504020204" pitchFamily="34" charset="0"/>
              </a:defRPr>
            </a:lvl1pPr>
          </a:lstStyle>
          <a:p>
            <a:pPr>
              <a:defRPr/>
            </a:pPr>
            <a:fld id="{243E9291-51EA-4CBA-874C-B3935278331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5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sz="16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heiis0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heiis0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heiis0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hyperlink" Target="http://www.fafs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heiis0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heiis0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hyperlink" Target="http://heiis0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heiis0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heiis01/"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hyperlink" Target="http://heiis01/"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hyperlink" Target="http://heiis01/"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heiis0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8" Type="http://schemas.openxmlformats.org/officeDocument/2006/relationships/hyperlink" Target="http://heiis01/" TargetMode="External"/><Relationship Id="rId3" Type="http://schemas.openxmlformats.org/officeDocument/2006/relationships/hyperlink" Target="http://www.hesaa.org/" TargetMode="External"/><Relationship Id="rId7" Type="http://schemas.openxmlformats.org/officeDocument/2006/relationships/hyperlink" Target="http://www.studentaid.ed.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njfams.hesaa.org/" TargetMode="External"/><Relationship Id="rId5" Type="http://schemas.openxmlformats.org/officeDocument/2006/relationships/hyperlink" Target="http://www.njclass.org/" TargetMode="External"/><Relationship Id="rId4" Type="http://schemas.openxmlformats.org/officeDocument/2006/relationships/hyperlink" Target="http://www.njgrants.org/" TargetMode="External"/><Relationship Id="rId9" Type="http://schemas.openxmlformats.org/officeDocument/2006/relationships/image" Target="../media/image4.png"/></Relationships>
</file>

<file path=ppt/slides/_rels/slide23.xml.rels><?xml version="1.0" encoding="UTF-8" standalone="yes"?>
<Relationships xmlns="http://schemas.openxmlformats.org/package/2006/relationships"><Relationship Id="rId8" Type="http://schemas.openxmlformats.org/officeDocument/2006/relationships/hyperlink" Target="http://heiis01/" TargetMode="External"/><Relationship Id="rId3" Type="http://schemas.openxmlformats.org/officeDocument/2006/relationships/hyperlink" Target="http://www.finaid.org/" TargetMode="External"/><Relationship Id="rId7" Type="http://schemas.openxmlformats.org/officeDocument/2006/relationships/hyperlink" Target="http://www.collegeboard.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www.mappingyourfuture.org/" TargetMode="External"/><Relationship Id="rId5" Type="http://schemas.openxmlformats.org/officeDocument/2006/relationships/hyperlink" Target="http://www.fastweb.com/" TargetMode="External"/><Relationship Id="rId4" Type="http://schemas.openxmlformats.org/officeDocument/2006/relationships/hyperlink" Target="http://www.fafsa.gov/" TargetMode="External"/><Relationship Id="rId9"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heiis0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heiis0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heiis0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http://heiis0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hyperlink" Target="http://heiis0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hyperlink" Target="http://heiis0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hyperlink" Target="http://heiis0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685800" y="1447800"/>
            <a:ext cx="7772400" cy="1829761"/>
          </a:xfrm>
        </p:spPr>
        <p:txBody>
          <a:bodyPr>
            <a:normAutofit fontScale="90000"/>
          </a:bodyPr>
          <a:lstStyle/>
          <a:p>
            <a:pPr eaLnBrk="1" fontAlgn="auto" hangingPunct="1">
              <a:spcAft>
                <a:spcPts val="0"/>
              </a:spcAft>
              <a:defRPr/>
            </a:pPr>
            <a:r>
              <a:rPr lang="en-US" sz="4000" dirty="0">
                <a:solidFill>
                  <a:srgbClr val="000000"/>
                </a:solidFill>
                <a:effectLst>
                  <a:outerShdw blurRad="38100" dist="38100" dir="2700000" algn="tl">
                    <a:srgbClr val="000000">
                      <a:alpha val="43137"/>
                    </a:srgbClr>
                  </a:outerShdw>
                </a:effectLst>
              </a:rPr>
              <a:t>Financial Aid </a:t>
            </a:r>
            <a:r>
              <a:rPr lang="en-US" sz="4400" dirty="0">
                <a:solidFill>
                  <a:srgbClr val="000000"/>
                </a:solidFill>
                <a:effectLst>
                  <a:outerShdw blurRad="38100" dist="38100" dir="2700000" algn="tl">
                    <a:srgbClr val="000000">
                      <a:alpha val="43137"/>
                    </a:srgbClr>
                  </a:outerShdw>
                </a:effectLst>
                <a:cs typeface="Arial" pitchFamily="34" charset="0"/>
              </a:rPr>
              <a:t>101</a:t>
            </a:r>
            <a:br>
              <a:rPr lang="en-US" sz="4400" dirty="0">
                <a:solidFill>
                  <a:srgbClr val="000000"/>
                </a:solidFill>
                <a:effectLst>
                  <a:outerShdw blurRad="38100" dist="38100" dir="2700000" algn="tl">
                    <a:srgbClr val="000000">
                      <a:alpha val="43137"/>
                    </a:srgbClr>
                  </a:outerShdw>
                </a:effectLst>
                <a:cs typeface="Arial" pitchFamily="34" charset="0"/>
              </a:rPr>
            </a:br>
            <a:r>
              <a:rPr lang="en-US" dirty="0">
                <a:solidFill>
                  <a:srgbClr val="000000"/>
                </a:solidFill>
                <a:effectLst>
                  <a:outerShdw blurRad="38100" dist="38100" dir="2700000" algn="tl">
                    <a:srgbClr val="000000">
                      <a:alpha val="43137"/>
                    </a:srgbClr>
                  </a:outerShdw>
                </a:effectLst>
              </a:rPr>
              <a:t>De-Mystifying the Process</a:t>
            </a:r>
          </a:p>
        </p:txBody>
      </p:sp>
      <p:sp>
        <p:nvSpPr>
          <p:cNvPr id="14339" name="Rectangle 2"/>
          <p:cNvSpPr>
            <a:spLocks noGrp="1"/>
          </p:cNvSpPr>
          <p:nvPr>
            <p:ph type="subTitle" idx="1"/>
          </p:nvPr>
        </p:nvSpPr>
        <p:spPr>
          <a:xfrm>
            <a:off x="4495800" y="3352800"/>
            <a:ext cx="4191000" cy="1524000"/>
          </a:xfrm>
        </p:spPr>
        <p:txBody>
          <a:bodyPr/>
          <a:lstStyle/>
          <a:p>
            <a:pPr marR="0" algn="ctr" eaLnBrk="1" hangingPunct="1">
              <a:spcBef>
                <a:spcPct val="20000"/>
              </a:spcBef>
              <a:buClr>
                <a:schemeClr val="folHlink"/>
              </a:buClr>
            </a:pPr>
            <a:r>
              <a:rPr lang="en-US" altLang="en-US" sz="2000" b="1" dirty="0">
                <a:solidFill>
                  <a:srgbClr val="262626"/>
                </a:solidFill>
              </a:rPr>
              <a:t>John Iacovelli</a:t>
            </a:r>
          </a:p>
          <a:p>
            <a:pPr marR="0" algn="ctr" eaLnBrk="1" hangingPunct="1">
              <a:spcBef>
                <a:spcPct val="20000"/>
              </a:spcBef>
              <a:buClr>
                <a:schemeClr val="folHlink"/>
              </a:buClr>
            </a:pPr>
            <a:r>
              <a:rPr lang="en-US" altLang="en-US" sz="1700" dirty="0">
                <a:solidFill>
                  <a:srgbClr val="262626"/>
                </a:solidFill>
              </a:rPr>
              <a:t>College Quest Now (CQN)</a:t>
            </a:r>
          </a:p>
          <a:p>
            <a:pPr marR="0" algn="ctr" eaLnBrk="1" hangingPunct="1">
              <a:spcBef>
                <a:spcPct val="20000"/>
              </a:spcBef>
              <a:buClr>
                <a:schemeClr val="folHlink"/>
              </a:buClr>
            </a:pPr>
            <a:r>
              <a:rPr lang="en-US" altLang="en-US" sz="1700" dirty="0">
                <a:solidFill>
                  <a:srgbClr val="262626"/>
                </a:solidFill>
              </a:rPr>
              <a:t>Dean of Enrollment</a:t>
            </a:r>
          </a:p>
          <a:p>
            <a:pPr marR="0" algn="ctr" eaLnBrk="1" hangingPunct="1">
              <a:spcBef>
                <a:spcPct val="20000"/>
              </a:spcBef>
              <a:buClr>
                <a:schemeClr val="folHlink"/>
              </a:buClr>
            </a:pPr>
            <a:r>
              <a:rPr lang="en-US" altLang="en-US" sz="1700" dirty="0">
                <a:solidFill>
                  <a:srgbClr val="262626"/>
                </a:solidFill>
              </a:rPr>
              <a:t>“emeritus”</a:t>
            </a:r>
          </a:p>
        </p:txBody>
      </p:sp>
      <p:pic>
        <p:nvPicPr>
          <p:cNvPr id="14340" name="ctl00_onetidHeadbnnr0" descr="http://heiis01/SiteCollectionImages/hesa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8600"/>
            <a:ext cx="2819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algn="ctr" eaLnBrk="1" fontAlgn="auto" hangingPunct="1">
              <a:spcAft>
                <a:spcPts val="0"/>
              </a:spcAft>
              <a:defRPr/>
            </a:pPr>
            <a:r>
              <a:rPr lang="en-US" dirty="0"/>
              <a:t>NJ Class Loan</a:t>
            </a:r>
          </a:p>
        </p:txBody>
      </p:sp>
      <p:sp>
        <p:nvSpPr>
          <p:cNvPr id="28675" name="Rectangle 2"/>
          <p:cNvSpPr>
            <a:spLocks noGrp="1"/>
          </p:cNvSpPr>
          <p:nvPr>
            <p:ph idx="1"/>
          </p:nvPr>
        </p:nvSpPr>
        <p:spPr/>
        <p:txBody>
          <a:bodyPr/>
          <a:lstStyle/>
          <a:p>
            <a:pPr eaLnBrk="1" hangingPunct="1"/>
            <a:r>
              <a:rPr lang="en-US" altLang="en-US" sz="2200" dirty="0"/>
              <a:t>NJ Class Supplemental Loan Program</a:t>
            </a:r>
          </a:p>
          <a:p>
            <a:pPr eaLnBrk="1" hangingPunct="1"/>
            <a:endParaRPr lang="en-US" altLang="en-US" sz="2200" dirty="0"/>
          </a:p>
          <a:p>
            <a:pPr eaLnBrk="1" hangingPunct="1"/>
            <a:r>
              <a:rPr lang="en-US" altLang="en-US" sz="2200" dirty="0"/>
              <a:t>Low fixed interest rates beginning with:</a:t>
            </a:r>
          </a:p>
          <a:p>
            <a:pPr lvl="1" eaLnBrk="1" hangingPunct="1">
              <a:spcBef>
                <a:spcPct val="25000"/>
              </a:spcBef>
            </a:pPr>
            <a:r>
              <a:rPr lang="en-US" altLang="en-US" sz="1800" dirty="0"/>
              <a:t>10 Year Repayment Loan of 3.99%</a:t>
            </a:r>
            <a:endParaRPr lang="en-US" altLang="en-US" sz="1200" dirty="0"/>
          </a:p>
          <a:p>
            <a:pPr lvl="2" eaLnBrk="1" hangingPunct="1">
              <a:spcBef>
                <a:spcPct val="25000"/>
              </a:spcBef>
            </a:pPr>
            <a:r>
              <a:rPr lang="en-US" altLang="en-US" sz="1600" dirty="0"/>
              <a:t>Immediate Repayment of Principal &amp; Interest Only</a:t>
            </a:r>
          </a:p>
          <a:p>
            <a:pPr lvl="1" eaLnBrk="1" hangingPunct="1">
              <a:spcBef>
                <a:spcPct val="25000"/>
              </a:spcBef>
            </a:pPr>
            <a:r>
              <a:rPr lang="en-US" altLang="en-US" sz="1800" dirty="0"/>
              <a:t>15 Year Repayment Loan(s) of 4.49%</a:t>
            </a:r>
          </a:p>
          <a:p>
            <a:pPr lvl="2" eaLnBrk="1" hangingPunct="1">
              <a:spcBef>
                <a:spcPct val="25000"/>
              </a:spcBef>
            </a:pPr>
            <a:r>
              <a:rPr lang="en-US" altLang="en-US" sz="1600" dirty="0"/>
              <a:t>Interest only payments while in school</a:t>
            </a:r>
          </a:p>
          <a:p>
            <a:pPr lvl="1" eaLnBrk="1" hangingPunct="1">
              <a:spcBef>
                <a:spcPct val="25000"/>
              </a:spcBef>
            </a:pPr>
            <a:r>
              <a:rPr lang="en-US" altLang="en-US" sz="1800" dirty="0"/>
              <a:t>20 Year Repayment Loan of 6.50%</a:t>
            </a:r>
          </a:p>
          <a:p>
            <a:pPr lvl="2" eaLnBrk="1" hangingPunct="1">
              <a:spcBef>
                <a:spcPct val="25000"/>
              </a:spcBef>
            </a:pPr>
            <a:r>
              <a:rPr lang="en-US" altLang="en-US" sz="1600" dirty="0"/>
              <a:t>Full deferment while enrolled at least half time in school</a:t>
            </a:r>
          </a:p>
          <a:p>
            <a:pPr lvl="1" eaLnBrk="1" hangingPunct="1">
              <a:spcBef>
                <a:spcPct val="25000"/>
              </a:spcBef>
            </a:pPr>
            <a:endParaRPr lang="en-US" altLang="en-US" sz="1800" dirty="0"/>
          </a:p>
          <a:p>
            <a:pPr lvl="1" eaLnBrk="1" hangingPunct="1">
              <a:spcBef>
                <a:spcPct val="25000"/>
              </a:spcBef>
            </a:pPr>
            <a:endParaRPr lang="en-US" altLang="en-US" sz="1800" dirty="0"/>
          </a:p>
        </p:txBody>
      </p:sp>
      <p:pic>
        <p:nvPicPr>
          <p:cNvPr id="28677" name="ctl00_onetidHeadbnnr0" descr="http://heiis01/SiteCollectionImages/hesa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algn="ctr" eaLnBrk="1" fontAlgn="auto" hangingPunct="1">
              <a:spcAft>
                <a:spcPts val="0"/>
              </a:spcAft>
              <a:defRPr/>
            </a:pPr>
            <a:r>
              <a:rPr lang="en-US" dirty="0"/>
              <a:t>Application Process</a:t>
            </a:r>
          </a:p>
        </p:txBody>
      </p:sp>
      <p:sp>
        <p:nvSpPr>
          <p:cNvPr id="30723" name="Rectangle 2"/>
          <p:cNvSpPr>
            <a:spLocks noGrp="1"/>
          </p:cNvSpPr>
          <p:nvPr>
            <p:ph idx="1"/>
          </p:nvPr>
        </p:nvSpPr>
        <p:spPr/>
        <p:txBody>
          <a:bodyPr/>
          <a:lstStyle/>
          <a:p>
            <a:pPr eaLnBrk="1" hangingPunct="1">
              <a:spcBef>
                <a:spcPct val="75000"/>
              </a:spcBef>
            </a:pPr>
            <a:r>
              <a:rPr lang="en-US" altLang="en-US" sz="2500" dirty="0"/>
              <a:t>Submit the Free Application for Federal Student Aid (FAFSA) prior to the college’s deadline</a:t>
            </a:r>
          </a:p>
          <a:p>
            <a:pPr eaLnBrk="1" hangingPunct="1">
              <a:spcBef>
                <a:spcPct val="75000"/>
              </a:spcBef>
            </a:pPr>
            <a:r>
              <a:rPr lang="en-US" altLang="en-US" dirty="0">
                <a:solidFill>
                  <a:srgbClr val="FF0000"/>
                </a:solidFill>
              </a:rPr>
              <a:t>Early FAFSA:  Apply as early as October 1</a:t>
            </a:r>
            <a:r>
              <a:rPr lang="en-US" altLang="en-US" baseline="30000" dirty="0">
                <a:solidFill>
                  <a:srgbClr val="FF0000"/>
                </a:solidFill>
              </a:rPr>
              <a:t>st</a:t>
            </a:r>
            <a:endParaRPr lang="en-US" altLang="en-US" dirty="0">
              <a:solidFill>
                <a:srgbClr val="FF0000"/>
              </a:solidFill>
            </a:endParaRPr>
          </a:p>
          <a:p>
            <a:pPr eaLnBrk="1" hangingPunct="1">
              <a:spcBef>
                <a:spcPct val="75000"/>
              </a:spcBef>
            </a:pPr>
            <a:r>
              <a:rPr lang="en-US" altLang="en-US" sz="2500" dirty="0"/>
              <a:t>To ensure maximum consideration for federal, state, and institutional aid, check information from each college to determine:</a:t>
            </a:r>
          </a:p>
          <a:p>
            <a:pPr marL="793750" lvl="1" indent="-336550" eaLnBrk="1" hangingPunct="1">
              <a:spcBef>
                <a:spcPct val="55000"/>
              </a:spcBef>
            </a:pPr>
            <a:r>
              <a:rPr lang="en-US" altLang="en-US" sz="2500" dirty="0"/>
              <a:t>Required application materials </a:t>
            </a:r>
          </a:p>
          <a:p>
            <a:pPr marL="793750" lvl="1" indent="-336550" eaLnBrk="1" hangingPunct="1">
              <a:spcBef>
                <a:spcPct val="55000"/>
              </a:spcBef>
            </a:pPr>
            <a:r>
              <a:rPr lang="en-US" altLang="en-US" sz="2500" dirty="0"/>
              <a:t>Application deadlines</a:t>
            </a:r>
          </a:p>
        </p:txBody>
      </p:sp>
      <p:pic>
        <p:nvPicPr>
          <p:cNvPr id="30724" name="ctl00_onetidHeadbnnr0" descr="http://heiis01/SiteCollectionImages/hesa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152400"/>
            <a:ext cx="8458200" cy="1143000"/>
          </a:xfrm>
        </p:spPr>
        <p:txBody>
          <a:bodyPr>
            <a:normAutofit fontScale="90000"/>
          </a:bodyPr>
          <a:lstStyle/>
          <a:p>
            <a:pPr algn="ctr" eaLnBrk="1" fontAlgn="auto" hangingPunct="1">
              <a:spcAft>
                <a:spcPts val="0"/>
              </a:spcAft>
              <a:defRPr/>
            </a:pPr>
            <a:r>
              <a:rPr lang="en-US" dirty="0"/>
              <a:t>Free Application for Student Aid</a:t>
            </a:r>
            <a:br>
              <a:rPr lang="en-US" dirty="0"/>
            </a:br>
            <a:r>
              <a:rPr lang="en-US" dirty="0"/>
              <a:t>(FAFSA)</a:t>
            </a:r>
          </a:p>
        </p:txBody>
      </p:sp>
      <p:sp>
        <p:nvSpPr>
          <p:cNvPr id="32771" name="Rectangle 2"/>
          <p:cNvSpPr>
            <a:spLocks noGrp="1"/>
          </p:cNvSpPr>
          <p:nvPr>
            <p:ph idx="1"/>
          </p:nvPr>
        </p:nvSpPr>
        <p:spPr>
          <a:xfrm>
            <a:off x="457200" y="762000"/>
            <a:ext cx="8229600" cy="5245100"/>
          </a:xfrm>
        </p:spPr>
        <p:txBody>
          <a:bodyPr/>
          <a:lstStyle/>
          <a:p>
            <a:pPr marL="280988" indent="-280988" eaLnBrk="1" hangingPunct="1">
              <a:spcBef>
                <a:spcPct val="75000"/>
              </a:spcBef>
              <a:buClr>
                <a:schemeClr val="tx1"/>
              </a:buClr>
            </a:pPr>
            <a:endParaRPr lang="en-US" altLang="en-US" dirty="0"/>
          </a:p>
          <a:p>
            <a:pPr marL="280988" indent="-280988" eaLnBrk="1" hangingPunct="1">
              <a:spcBef>
                <a:spcPct val="75000"/>
              </a:spcBef>
            </a:pPr>
            <a:r>
              <a:rPr lang="en-US" altLang="en-US" sz="2800" dirty="0"/>
              <a:t>FAFSA on the Web at </a:t>
            </a:r>
            <a:r>
              <a:rPr lang="en-US" altLang="en-US" sz="3200" dirty="0">
                <a:solidFill>
                  <a:srgbClr val="250ED0"/>
                </a:solidFill>
                <a:hlinkClick r:id="rId3"/>
              </a:rPr>
              <a:t>www.fafsa.gov</a:t>
            </a:r>
            <a:endParaRPr lang="en-US" altLang="en-US" sz="3200" dirty="0">
              <a:solidFill>
                <a:srgbClr val="250ED0"/>
              </a:solidFill>
            </a:endParaRPr>
          </a:p>
          <a:p>
            <a:pPr marL="280988" indent="-280988" eaLnBrk="1" hangingPunct="1">
              <a:spcBef>
                <a:spcPct val="75000"/>
              </a:spcBef>
            </a:pPr>
            <a:r>
              <a:rPr lang="en-US" altLang="en-US" dirty="0"/>
              <a:t>New federal regulation:  Prior </a:t>
            </a:r>
            <a:r>
              <a:rPr lang="en-US" altLang="en-US" dirty="0" err="1"/>
              <a:t>Prior</a:t>
            </a:r>
            <a:r>
              <a:rPr lang="en-US" altLang="en-US" dirty="0"/>
              <a:t> Year (PPY) Students can begin the FAFSA process starting October 1</a:t>
            </a:r>
            <a:r>
              <a:rPr lang="en-US" altLang="en-US" baseline="30000" dirty="0"/>
              <a:t>st</a:t>
            </a:r>
            <a:r>
              <a:rPr lang="en-US" altLang="en-US" dirty="0"/>
              <a:t> using 2018 taxes</a:t>
            </a:r>
          </a:p>
          <a:p>
            <a:pPr marL="280988" indent="-280988" eaLnBrk="1" hangingPunct="1">
              <a:spcBef>
                <a:spcPct val="75000"/>
              </a:spcBef>
            </a:pPr>
            <a:r>
              <a:rPr lang="en-US" altLang="en-US" sz="2800" dirty="0"/>
              <a:t>Now available on mobile phone and tablet</a:t>
            </a:r>
          </a:p>
          <a:p>
            <a:pPr marL="280988" indent="-280988" eaLnBrk="1" hangingPunct="1">
              <a:spcBef>
                <a:spcPct val="75000"/>
              </a:spcBef>
            </a:pPr>
            <a:r>
              <a:rPr lang="en-US" altLang="en-US" sz="2800" dirty="0"/>
              <a:t>FSA ID – sign FAFSA electronically for faster Processing </a:t>
            </a:r>
          </a:p>
        </p:txBody>
      </p:sp>
      <p:pic>
        <p:nvPicPr>
          <p:cNvPr id="32772" name="ctl00_onetidHeadbnnr0" descr="http://heiis01/SiteCollectionImages/hesaaLogo.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0"/>
            <a:ext cx="8229600" cy="1143000"/>
          </a:xfrm>
        </p:spPr>
        <p:txBody>
          <a:bodyPr>
            <a:normAutofit fontScale="90000"/>
          </a:bodyPr>
          <a:lstStyle/>
          <a:p>
            <a:pPr eaLnBrk="1" fontAlgn="auto" hangingPunct="1">
              <a:spcAft>
                <a:spcPts val="0"/>
              </a:spcAft>
              <a:defRPr/>
            </a:pPr>
            <a:r>
              <a:rPr lang="en-US" dirty="0"/>
              <a:t>A FAFSA Must Be Filed on the Web</a:t>
            </a:r>
          </a:p>
        </p:txBody>
      </p:sp>
      <p:pic>
        <p:nvPicPr>
          <p:cNvPr id="34820" name="ctl00_onetidHeadbnnr0" descr="http://heiis01/SiteCollectionImages/hesa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p:nvPr/>
        </p:nvPicPr>
        <p:blipFill rotWithShape="1">
          <a:blip r:embed="rId5"/>
          <a:srcRect t="15937"/>
          <a:stretch/>
        </p:blipFill>
        <p:spPr bwMode="auto">
          <a:xfrm>
            <a:off x="1219200" y="1295400"/>
            <a:ext cx="6400800" cy="4267200"/>
          </a:xfrm>
          <a:prstGeom prst="rect">
            <a:avLst/>
          </a:prstGeom>
          <a:ln>
            <a:noFill/>
          </a:ln>
          <a:extLst>
            <a:ext uri="{53640926-AAD7-44D8-BBD7-CCE9431645EC}">
              <a14:shadowObscured xmlns:a14="http://schemas.microsoft.com/office/drawing/2010/main"/>
            </a:ext>
          </a:extLst>
        </p:spPr>
      </p:pic>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p>
            <a:pPr algn="ctr" eaLnBrk="1" fontAlgn="auto" hangingPunct="1">
              <a:spcAft>
                <a:spcPts val="0"/>
              </a:spcAft>
              <a:defRPr/>
            </a:pPr>
            <a:r>
              <a:rPr lang="en-US" dirty="0"/>
              <a:t>Common Mistakes Made</a:t>
            </a:r>
            <a:br>
              <a:rPr lang="en-US" dirty="0"/>
            </a:br>
            <a:r>
              <a:rPr lang="en-US" dirty="0"/>
              <a:t>on the FAFSA</a:t>
            </a:r>
          </a:p>
        </p:txBody>
      </p:sp>
      <p:sp>
        <p:nvSpPr>
          <p:cNvPr id="36867" name="Rectangle 2"/>
          <p:cNvSpPr>
            <a:spLocks noGrp="1"/>
          </p:cNvSpPr>
          <p:nvPr>
            <p:ph idx="1"/>
          </p:nvPr>
        </p:nvSpPr>
        <p:spPr>
          <a:xfrm>
            <a:off x="457200" y="1600200"/>
            <a:ext cx="8229600" cy="4114800"/>
          </a:xfrm>
        </p:spPr>
        <p:txBody>
          <a:bodyPr/>
          <a:lstStyle/>
          <a:p>
            <a:pPr marL="533400" indent="-533400" eaLnBrk="1" hangingPunct="1">
              <a:spcBef>
                <a:spcPct val="25000"/>
              </a:spcBef>
              <a:buFont typeface="Webdings" panose="05030102010509060703" pitchFamily="18" charset="2"/>
              <a:buAutoNum type="arabicPeriod"/>
            </a:pPr>
            <a:r>
              <a:rPr lang="en-US" altLang="en-US" sz="2800" dirty="0"/>
              <a:t>Correct name, social security # and birth date</a:t>
            </a:r>
          </a:p>
          <a:p>
            <a:pPr marL="533400" indent="-533400" eaLnBrk="1" hangingPunct="1">
              <a:spcBef>
                <a:spcPct val="25000"/>
              </a:spcBef>
              <a:buFont typeface="Webdings" panose="05030102010509060703" pitchFamily="18" charset="2"/>
              <a:buAutoNum type="arabicPeriod"/>
            </a:pPr>
            <a:r>
              <a:rPr lang="en-US" altLang="en-US" sz="2800" dirty="0"/>
              <a:t>Number of people in the household</a:t>
            </a:r>
          </a:p>
          <a:p>
            <a:pPr marL="533400" indent="-533400" eaLnBrk="1" hangingPunct="1">
              <a:spcBef>
                <a:spcPct val="25000"/>
              </a:spcBef>
              <a:buFont typeface="Webdings" panose="05030102010509060703" pitchFamily="18" charset="2"/>
              <a:buAutoNum type="arabicPeriod"/>
            </a:pPr>
            <a:r>
              <a:rPr lang="en-US" altLang="en-US" sz="2800" dirty="0"/>
              <a:t>Divorced/remarried households</a:t>
            </a:r>
          </a:p>
          <a:p>
            <a:pPr marL="533400" indent="-533400" eaLnBrk="1" hangingPunct="1">
              <a:spcBef>
                <a:spcPct val="25000"/>
              </a:spcBef>
              <a:buFont typeface="Webdings" panose="05030102010509060703" pitchFamily="18" charset="2"/>
              <a:buAutoNum type="arabicPeriod"/>
            </a:pPr>
            <a:r>
              <a:rPr lang="en-US" altLang="en-US" sz="2800" dirty="0"/>
              <a:t>Parental and student assets</a:t>
            </a:r>
            <a:endParaRPr lang="en-US" altLang="en-US" sz="2400" dirty="0"/>
          </a:p>
          <a:p>
            <a:pPr marL="1036638" lvl="1" indent="-457200" eaLnBrk="1" hangingPunct="1">
              <a:spcBef>
                <a:spcPct val="25000"/>
              </a:spcBef>
              <a:buFont typeface="Webdings" panose="05030102010509060703" pitchFamily="18" charset="2"/>
              <a:buAutoNum type="alphaLcPeriod"/>
            </a:pPr>
            <a:r>
              <a:rPr lang="en-US" altLang="en-US" sz="2000" dirty="0"/>
              <a:t>Worth of a second home or portion rented</a:t>
            </a:r>
          </a:p>
          <a:p>
            <a:pPr marL="1036638" lvl="1" indent="-457200" eaLnBrk="1" hangingPunct="1">
              <a:spcBef>
                <a:spcPct val="25000"/>
              </a:spcBef>
              <a:buFont typeface="Webdings" panose="05030102010509060703" pitchFamily="18" charset="2"/>
              <a:buAutoNum type="alphaLcPeriod"/>
            </a:pPr>
            <a:r>
              <a:rPr lang="en-US" altLang="en-US" sz="2000" dirty="0"/>
              <a:t>“Zero is a number”</a:t>
            </a:r>
            <a:br>
              <a:rPr lang="en-US" altLang="en-US" sz="2000" dirty="0"/>
            </a:br>
            <a:br>
              <a:rPr lang="en-US" altLang="en-US" sz="2000" dirty="0"/>
            </a:br>
            <a:r>
              <a:rPr lang="en-US" altLang="en-US" sz="2000" b="1" dirty="0"/>
              <a:t>Please note: Using the FAFSA’s Data Retrieval Tool (DRT) can help families avoid simple mistakes while completing the FAFSA.</a:t>
            </a:r>
          </a:p>
          <a:p>
            <a:pPr marL="1036638" lvl="1" indent="-457200" eaLnBrk="1" hangingPunct="1">
              <a:spcBef>
                <a:spcPct val="25000"/>
              </a:spcBef>
              <a:buFont typeface="Verdana" panose="020B0604030504040204" pitchFamily="34" charset="0"/>
              <a:buNone/>
            </a:pPr>
            <a:endParaRPr lang="en-US" altLang="en-US" sz="2600" dirty="0"/>
          </a:p>
        </p:txBody>
      </p:sp>
      <p:pic>
        <p:nvPicPr>
          <p:cNvPr id="36868" name="ctl00_onetidHeadbnnr0" descr="http://heiis01/SiteCollectionImages/hesa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algn="ctr" eaLnBrk="1" fontAlgn="auto" hangingPunct="1">
              <a:spcAft>
                <a:spcPts val="0"/>
              </a:spcAft>
              <a:defRPr/>
            </a:pPr>
            <a:r>
              <a:rPr lang="en-US" dirty="0"/>
              <a:t>Definition of Need</a:t>
            </a:r>
          </a:p>
        </p:txBody>
      </p:sp>
      <p:sp>
        <p:nvSpPr>
          <p:cNvPr id="38915" name="Rectangle 2"/>
          <p:cNvSpPr>
            <a:spLocks noGrp="1"/>
          </p:cNvSpPr>
          <p:nvPr>
            <p:ph idx="1"/>
          </p:nvPr>
        </p:nvSpPr>
        <p:spPr/>
        <p:txBody>
          <a:bodyPr/>
          <a:lstStyle/>
          <a:p>
            <a:pPr marL="457200" indent="-457200" eaLnBrk="1" hangingPunct="1">
              <a:spcBef>
                <a:spcPct val="100000"/>
              </a:spcBef>
              <a:buFont typeface="Wingdings 3" panose="05040102010807070707" pitchFamily="18" charset="2"/>
              <a:buNone/>
            </a:pPr>
            <a:r>
              <a:rPr lang="en-US" altLang="en-US" sz="2800"/>
              <a:t>    </a:t>
            </a:r>
            <a:br>
              <a:rPr lang="en-US" altLang="en-US" sz="2800"/>
            </a:br>
            <a:br>
              <a:rPr lang="en-US" altLang="en-US" sz="2800"/>
            </a:br>
            <a:r>
              <a:rPr lang="en-US" altLang="en-US" sz="2800"/>
              <a:t>Cost of Attendance (COA)</a:t>
            </a:r>
          </a:p>
          <a:p>
            <a:pPr marL="457200" indent="-457200" eaLnBrk="1" hangingPunct="1">
              <a:spcBef>
                <a:spcPct val="100000"/>
              </a:spcBef>
              <a:buFont typeface="Wingdings 3" panose="05040102010807070707" pitchFamily="18" charset="2"/>
              <a:buNone/>
            </a:pPr>
            <a:r>
              <a:rPr lang="en-US" altLang="en-US" sz="2800"/>
              <a:t>– 	Expected Family Contribution (EFC)</a:t>
            </a:r>
          </a:p>
          <a:p>
            <a:pPr marL="457200" indent="-457200" eaLnBrk="1" hangingPunct="1">
              <a:spcBef>
                <a:spcPct val="100000"/>
              </a:spcBef>
              <a:buFont typeface="Wingdings 3" panose="05040102010807070707" pitchFamily="18" charset="2"/>
              <a:buNone/>
            </a:pPr>
            <a:r>
              <a:rPr lang="en-US" altLang="en-US" sz="3200" b="1"/>
              <a:t>= 	Financial Need</a:t>
            </a:r>
            <a:endParaRPr lang="en-US" altLang="en-US" sz="2800" b="1"/>
          </a:p>
        </p:txBody>
      </p:sp>
      <p:sp>
        <p:nvSpPr>
          <p:cNvPr id="38916" name="Line 4"/>
          <p:cNvSpPr>
            <a:spLocks noChangeShapeType="1"/>
          </p:cNvSpPr>
          <p:nvPr/>
        </p:nvSpPr>
        <p:spPr bwMode="auto">
          <a:xfrm>
            <a:off x="533400" y="3886200"/>
            <a:ext cx="6629400" cy="0"/>
          </a:xfrm>
          <a:prstGeom prst="line">
            <a:avLst/>
          </a:prstGeom>
          <a:noFill/>
          <a:ln w="25400">
            <a:solidFill>
              <a:srgbClr val="262A7E"/>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5" name="Picture 5" descr="PH01649J"/>
          <p:cNvPicPr>
            <a:picLocks noChangeAspect="1" noChangeArrowheads="1"/>
          </p:cNvPicPr>
          <p:nvPr/>
        </p:nvPicPr>
        <p:blipFill>
          <a:blip r:embed="rId3" cstate="print"/>
          <a:srcRect/>
          <a:stretch>
            <a:fillRect/>
          </a:stretch>
        </p:blipFill>
        <p:spPr bwMode="auto">
          <a:xfrm>
            <a:off x="6477000" y="1371600"/>
            <a:ext cx="2301591" cy="1524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38918" name="ctl00_onetidHeadbnnr0" descr="http://heiis01/SiteCollectionImages/hesaaLogo.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algn="ctr" eaLnBrk="1" fontAlgn="auto" hangingPunct="1">
              <a:spcAft>
                <a:spcPts val="0"/>
              </a:spcAft>
              <a:defRPr/>
            </a:pPr>
            <a:r>
              <a:rPr lang="en-US" dirty="0"/>
              <a:t>What is EFC?</a:t>
            </a:r>
          </a:p>
        </p:txBody>
      </p:sp>
      <p:sp>
        <p:nvSpPr>
          <p:cNvPr id="40963" name="Rectangle 2"/>
          <p:cNvSpPr>
            <a:spLocks noGrp="1"/>
          </p:cNvSpPr>
          <p:nvPr>
            <p:ph idx="1"/>
          </p:nvPr>
        </p:nvSpPr>
        <p:spPr/>
        <p:txBody>
          <a:bodyPr/>
          <a:lstStyle/>
          <a:p>
            <a:pPr eaLnBrk="1" hangingPunct="1">
              <a:spcBef>
                <a:spcPct val="75000"/>
              </a:spcBef>
            </a:pPr>
            <a:r>
              <a:rPr lang="en-US" altLang="en-US"/>
              <a:t>Basis of financial aid package</a:t>
            </a:r>
          </a:p>
          <a:p>
            <a:pPr eaLnBrk="1" hangingPunct="1">
              <a:spcBef>
                <a:spcPct val="75000"/>
              </a:spcBef>
            </a:pPr>
            <a:r>
              <a:rPr lang="en-US" altLang="en-US"/>
              <a:t>EFC is determined by a federal formula that calculates need via the FAFSA</a:t>
            </a:r>
          </a:p>
          <a:p>
            <a:pPr eaLnBrk="1" hangingPunct="1">
              <a:spcBef>
                <a:spcPct val="75000"/>
              </a:spcBef>
            </a:pPr>
            <a:r>
              <a:rPr lang="en-US" altLang="en-US"/>
              <a:t>EFC &amp; Financial Need are guidelines used by schools to determine a financial aid package</a:t>
            </a:r>
          </a:p>
          <a:p>
            <a:pPr eaLnBrk="1" hangingPunct="1">
              <a:spcBef>
                <a:spcPct val="75000"/>
              </a:spcBef>
            </a:pPr>
            <a:r>
              <a:rPr lang="en-US" altLang="en-US"/>
              <a:t>EFC not necessarily equal to the out-of-pocket cost of the family</a:t>
            </a:r>
          </a:p>
        </p:txBody>
      </p:sp>
      <p:pic>
        <p:nvPicPr>
          <p:cNvPr id="40964" name="ctl00_onetidHeadbnnr0" descr="http://heiis01/SiteCollectionImages/hesa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algn="ctr" eaLnBrk="1" fontAlgn="auto" hangingPunct="1">
              <a:spcAft>
                <a:spcPts val="0"/>
              </a:spcAft>
              <a:defRPr/>
            </a:pPr>
            <a:r>
              <a:rPr lang="en-US" dirty="0"/>
              <a:t>Cost of Attendance</a:t>
            </a:r>
          </a:p>
        </p:txBody>
      </p:sp>
      <p:sp>
        <p:nvSpPr>
          <p:cNvPr id="43011" name="Rectangle 2"/>
          <p:cNvSpPr>
            <a:spLocks noGrp="1"/>
          </p:cNvSpPr>
          <p:nvPr>
            <p:ph idx="1"/>
          </p:nvPr>
        </p:nvSpPr>
        <p:spPr/>
        <p:txBody>
          <a:bodyPr/>
          <a:lstStyle/>
          <a:p>
            <a:pPr marL="280988" indent="-280988" eaLnBrk="1" hangingPunct="1">
              <a:spcBef>
                <a:spcPct val="25000"/>
              </a:spcBef>
            </a:pPr>
            <a:r>
              <a:rPr lang="en-US" altLang="en-US"/>
              <a:t>Tuition and fees</a:t>
            </a:r>
          </a:p>
          <a:p>
            <a:pPr marL="280988" indent="-280988" eaLnBrk="1" hangingPunct="1">
              <a:spcBef>
                <a:spcPct val="25000"/>
              </a:spcBef>
            </a:pPr>
            <a:r>
              <a:rPr lang="en-US" altLang="en-US"/>
              <a:t>Room and board</a:t>
            </a:r>
          </a:p>
          <a:p>
            <a:pPr marL="280988" indent="-280988" eaLnBrk="1" hangingPunct="1">
              <a:spcBef>
                <a:spcPct val="25000"/>
              </a:spcBef>
            </a:pPr>
            <a:r>
              <a:rPr lang="en-US" altLang="en-US"/>
              <a:t>Books and supplies, equipment, transportation, and miscellaneous           personal expenses</a:t>
            </a:r>
          </a:p>
          <a:p>
            <a:pPr marL="280988" indent="-280988" eaLnBrk="1" hangingPunct="1">
              <a:spcBef>
                <a:spcPct val="25000"/>
              </a:spcBef>
            </a:pPr>
            <a:r>
              <a:rPr lang="en-US" altLang="en-US"/>
              <a:t>Study abroad costs</a:t>
            </a:r>
          </a:p>
          <a:p>
            <a:pPr marL="280988" indent="-280988" eaLnBrk="1" hangingPunct="1">
              <a:spcBef>
                <a:spcPct val="25000"/>
              </a:spcBef>
            </a:pPr>
            <a:r>
              <a:rPr lang="en-US" altLang="en-US"/>
              <a:t>Dependent care expenses</a:t>
            </a:r>
          </a:p>
          <a:p>
            <a:pPr marL="280988" indent="-280988" eaLnBrk="1" hangingPunct="1">
              <a:spcBef>
                <a:spcPct val="25000"/>
              </a:spcBef>
            </a:pPr>
            <a:r>
              <a:rPr lang="en-US" altLang="en-US"/>
              <a:t>Expenses related to a disability</a:t>
            </a:r>
          </a:p>
          <a:p>
            <a:pPr marL="280988" indent="-280988" eaLnBrk="1" hangingPunct="1">
              <a:spcBef>
                <a:spcPct val="25000"/>
              </a:spcBef>
            </a:pPr>
            <a:r>
              <a:rPr lang="en-US" altLang="en-US"/>
              <a:t>Expenses for cooperative education program</a:t>
            </a:r>
          </a:p>
        </p:txBody>
      </p:sp>
      <p:pic>
        <p:nvPicPr>
          <p:cNvPr id="43012" name="ctl00_onetidHeadbnnr0" descr="http://heiis01/SiteCollectionImages/hesa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533400" y="457200"/>
            <a:ext cx="8229600" cy="1143000"/>
          </a:xfrm>
        </p:spPr>
        <p:txBody>
          <a:bodyPr/>
          <a:lstStyle/>
          <a:p>
            <a:pPr algn="ctr" eaLnBrk="1" fontAlgn="auto" hangingPunct="1">
              <a:spcAft>
                <a:spcPts val="0"/>
              </a:spcAft>
              <a:defRPr/>
            </a:pPr>
            <a:r>
              <a:rPr lang="en-US" dirty="0"/>
              <a:t>Need Varies Based on Cost</a:t>
            </a:r>
          </a:p>
        </p:txBody>
      </p:sp>
      <p:grpSp>
        <p:nvGrpSpPr>
          <p:cNvPr id="45059" name="Group 5"/>
          <p:cNvGrpSpPr>
            <a:grpSpLocks/>
          </p:cNvGrpSpPr>
          <p:nvPr/>
        </p:nvGrpSpPr>
        <p:grpSpPr bwMode="auto">
          <a:xfrm>
            <a:off x="609600" y="2133600"/>
            <a:ext cx="8534400" cy="4284663"/>
            <a:chOff x="384" y="1525"/>
            <a:chExt cx="5376" cy="2699"/>
          </a:xfrm>
        </p:grpSpPr>
        <p:sp>
          <p:nvSpPr>
            <p:cNvPr id="45061" name="Rectangle 6"/>
            <p:cNvSpPr>
              <a:spLocks noChangeArrowheads="1"/>
            </p:cNvSpPr>
            <p:nvPr/>
          </p:nvSpPr>
          <p:spPr bwMode="auto">
            <a:xfrm>
              <a:off x="772" y="3936"/>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Lucida Sans Unicode" panose="020B0602030504020204" pitchFamily="34" charset="0"/>
              </a:endParaRPr>
            </a:p>
          </p:txBody>
        </p:sp>
        <p:sp>
          <p:nvSpPr>
            <p:cNvPr id="45062" name="AutoShape 7"/>
            <p:cNvSpPr>
              <a:spLocks noChangeAspect="1" noChangeArrowheads="1" noTextEdit="1"/>
            </p:cNvSpPr>
            <p:nvPr/>
          </p:nvSpPr>
          <p:spPr bwMode="auto">
            <a:xfrm>
              <a:off x="384" y="1525"/>
              <a:ext cx="5376" cy="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Rectangle 8"/>
            <p:cNvSpPr>
              <a:spLocks noChangeArrowheads="1"/>
            </p:cNvSpPr>
            <p:nvPr/>
          </p:nvSpPr>
          <p:spPr bwMode="auto">
            <a:xfrm>
              <a:off x="4051" y="1529"/>
              <a:ext cx="484" cy="1676"/>
            </a:xfrm>
            <a:prstGeom prst="rect">
              <a:avLst/>
            </a:prstGeom>
            <a:solidFill>
              <a:schemeClr val="bg2">
                <a:lumMod val="50000"/>
              </a:schemeClr>
            </a:solidFill>
            <a:ln w="12700">
              <a:solidFill>
                <a:srgbClr val="000000"/>
              </a:solidFill>
              <a:miter lim="800000"/>
              <a:headEnd/>
              <a:tailEnd/>
            </a:ln>
          </p:spPr>
          <p:txBody>
            <a:bodyPr/>
            <a:lstStyle/>
            <a:p>
              <a:pPr fontAlgn="auto">
                <a:spcBef>
                  <a:spcPts val="0"/>
                </a:spcBef>
                <a:spcAft>
                  <a:spcPts val="0"/>
                </a:spcAft>
                <a:defRPr/>
              </a:pPr>
              <a:endParaRPr lang="en-US">
                <a:latin typeface="+mn-lt"/>
              </a:endParaRPr>
            </a:p>
          </p:txBody>
        </p:sp>
        <p:sp>
          <p:nvSpPr>
            <p:cNvPr id="45064" name="Rectangle 9"/>
            <p:cNvSpPr>
              <a:spLocks noChangeArrowheads="1"/>
            </p:cNvSpPr>
            <p:nvPr/>
          </p:nvSpPr>
          <p:spPr bwMode="auto">
            <a:xfrm>
              <a:off x="4186" y="1669"/>
              <a:ext cx="187" cy="201"/>
            </a:xfrm>
            <a:prstGeom prst="rect">
              <a:avLst/>
            </a:prstGeom>
            <a:solidFill>
              <a:srgbClr val="FFFFFF"/>
            </a:solidFill>
            <a:ln w="1270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Lucida Sans Unicode" panose="020B0602030504020204" pitchFamily="34" charset="0"/>
              </a:endParaRPr>
            </a:p>
          </p:txBody>
        </p:sp>
        <p:sp>
          <p:nvSpPr>
            <p:cNvPr id="9" name="Rectangle 10"/>
            <p:cNvSpPr>
              <a:spLocks noChangeArrowheads="1"/>
            </p:cNvSpPr>
            <p:nvPr/>
          </p:nvSpPr>
          <p:spPr bwMode="auto">
            <a:xfrm>
              <a:off x="4534" y="1933"/>
              <a:ext cx="492" cy="1272"/>
            </a:xfrm>
            <a:prstGeom prst="rect">
              <a:avLst/>
            </a:prstGeom>
            <a:solidFill>
              <a:schemeClr val="accent1">
                <a:lumMod val="20000"/>
                <a:lumOff val="80000"/>
              </a:schemeClr>
            </a:solidFill>
            <a:ln w="12700">
              <a:solidFill>
                <a:srgbClr val="000000"/>
              </a:solidFill>
              <a:miter lim="800000"/>
              <a:headEnd/>
              <a:tailEnd/>
            </a:ln>
          </p:spPr>
          <p:txBody>
            <a:bodyPr/>
            <a:lstStyle/>
            <a:p>
              <a:pPr fontAlgn="auto">
                <a:spcBef>
                  <a:spcPts val="0"/>
                </a:spcBef>
                <a:spcAft>
                  <a:spcPts val="0"/>
                </a:spcAft>
                <a:defRPr/>
              </a:pPr>
              <a:endParaRPr lang="en-US">
                <a:latin typeface="+mn-lt"/>
              </a:endParaRPr>
            </a:p>
          </p:txBody>
        </p:sp>
        <p:sp>
          <p:nvSpPr>
            <p:cNvPr id="45066" name="Rectangle 11"/>
            <p:cNvSpPr>
              <a:spLocks noChangeArrowheads="1"/>
            </p:cNvSpPr>
            <p:nvPr/>
          </p:nvSpPr>
          <p:spPr bwMode="auto">
            <a:xfrm>
              <a:off x="5026" y="2375"/>
              <a:ext cx="492" cy="830"/>
            </a:xfrm>
            <a:prstGeom prst="rect">
              <a:avLst/>
            </a:prstGeom>
            <a:solidFill>
              <a:srgbClr val="000000"/>
            </a:solidFill>
            <a:ln w="1270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Lucida Sans Unicode" panose="020B0602030504020204" pitchFamily="34" charset="0"/>
              </a:endParaRPr>
            </a:p>
          </p:txBody>
        </p:sp>
        <p:sp>
          <p:nvSpPr>
            <p:cNvPr id="45067" name="Rectangle 12"/>
            <p:cNvSpPr>
              <a:spLocks noChangeArrowheads="1"/>
            </p:cNvSpPr>
            <p:nvPr/>
          </p:nvSpPr>
          <p:spPr bwMode="auto">
            <a:xfrm>
              <a:off x="4233" y="1680"/>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solidFill>
                    <a:srgbClr val="000000"/>
                  </a:solidFill>
                  <a:latin typeface="CG Omega"/>
                </a:rPr>
                <a:t>X</a:t>
              </a:r>
              <a:endParaRPr lang="en-US" altLang="en-US" sz="2400">
                <a:latin typeface="CG Omega"/>
              </a:endParaRPr>
            </a:p>
          </p:txBody>
        </p:sp>
        <p:sp>
          <p:nvSpPr>
            <p:cNvPr id="45068" name="Rectangle 13"/>
            <p:cNvSpPr>
              <a:spLocks noChangeArrowheads="1"/>
            </p:cNvSpPr>
            <p:nvPr/>
          </p:nvSpPr>
          <p:spPr bwMode="auto">
            <a:xfrm>
              <a:off x="4678" y="2049"/>
              <a:ext cx="196" cy="209"/>
            </a:xfrm>
            <a:prstGeom prst="rect">
              <a:avLst/>
            </a:prstGeom>
            <a:solidFill>
              <a:srgbClr val="FFFFFF"/>
            </a:solidFill>
            <a:ln w="1270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Lucida Sans Unicode" panose="020B0602030504020204" pitchFamily="34" charset="0"/>
              </a:endParaRPr>
            </a:p>
          </p:txBody>
        </p:sp>
        <p:sp>
          <p:nvSpPr>
            <p:cNvPr id="45069" name="Rectangle 14"/>
            <p:cNvSpPr>
              <a:spLocks noChangeArrowheads="1"/>
            </p:cNvSpPr>
            <p:nvPr/>
          </p:nvSpPr>
          <p:spPr bwMode="auto">
            <a:xfrm>
              <a:off x="4725" y="2068"/>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solidFill>
                    <a:srgbClr val="000000"/>
                  </a:solidFill>
                  <a:latin typeface="CG Omega"/>
                </a:rPr>
                <a:t>Y</a:t>
              </a:r>
              <a:endParaRPr lang="en-US" altLang="en-US" sz="2400">
                <a:latin typeface="CG Omega"/>
              </a:endParaRPr>
            </a:p>
          </p:txBody>
        </p:sp>
        <p:sp>
          <p:nvSpPr>
            <p:cNvPr id="45070" name="Rectangle 15"/>
            <p:cNvSpPr>
              <a:spLocks noChangeArrowheads="1"/>
            </p:cNvSpPr>
            <p:nvPr/>
          </p:nvSpPr>
          <p:spPr bwMode="auto">
            <a:xfrm>
              <a:off x="5178" y="2484"/>
              <a:ext cx="196" cy="209"/>
            </a:xfrm>
            <a:prstGeom prst="rect">
              <a:avLst/>
            </a:prstGeom>
            <a:solidFill>
              <a:srgbClr val="FFFFFF"/>
            </a:solidFill>
            <a:ln w="1270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Lucida Sans Unicode" panose="020B0602030504020204" pitchFamily="34" charset="0"/>
              </a:endParaRPr>
            </a:p>
          </p:txBody>
        </p:sp>
        <p:sp>
          <p:nvSpPr>
            <p:cNvPr id="45071" name="Rectangle 16"/>
            <p:cNvSpPr>
              <a:spLocks noChangeArrowheads="1"/>
            </p:cNvSpPr>
            <p:nvPr/>
          </p:nvSpPr>
          <p:spPr bwMode="auto">
            <a:xfrm>
              <a:off x="5234" y="2503"/>
              <a:ext cx="8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solidFill>
                    <a:srgbClr val="000000"/>
                  </a:solidFill>
                  <a:latin typeface="CG Omega"/>
                </a:rPr>
                <a:t>Z</a:t>
              </a:r>
              <a:endParaRPr lang="en-US" altLang="en-US" sz="2400">
                <a:latin typeface="CG Omega"/>
              </a:endParaRPr>
            </a:p>
          </p:txBody>
        </p:sp>
        <p:sp>
          <p:nvSpPr>
            <p:cNvPr id="16" name="Rectangle 17"/>
            <p:cNvSpPr>
              <a:spLocks noChangeArrowheads="1"/>
            </p:cNvSpPr>
            <p:nvPr/>
          </p:nvSpPr>
          <p:spPr bwMode="auto">
            <a:xfrm>
              <a:off x="388" y="1529"/>
              <a:ext cx="492" cy="1676"/>
            </a:xfrm>
            <a:prstGeom prst="rect">
              <a:avLst/>
            </a:prstGeom>
            <a:solidFill>
              <a:schemeClr val="bg2">
                <a:lumMod val="50000"/>
              </a:schemeClr>
            </a:solidFill>
            <a:ln w="12700">
              <a:solidFill>
                <a:srgbClr val="000000"/>
              </a:solidFill>
              <a:miter lim="800000"/>
              <a:headEnd/>
              <a:tailEnd/>
            </a:ln>
          </p:spPr>
          <p:txBody>
            <a:bodyPr/>
            <a:lstStyle/>
            <a:p>
              <a:pPr fontAlgn="auto">
                <a:spcBef>
                  <a:spcPts val="0"/>
                </a:spcBef>
                <a:spcAft>
                  <a:spcPts val="0"/>
                </a:spcAft>
                <a:defRPr/>
              </a:pPr>
              <a:endParaRPr lang="en-US">
                <a:latin typeface="+mn-lt"/>
              </a:endParaRPr>
            </a:p>
          </p:txBody>
        </p:sp>
        <p:sp>
          <p:nvSpPr>
            <p:cNvPr id="17" name="Rectangle 18"/>
            <p:cNvSpPr>
              <a:spLocks noChangeArrowheads="1"/>
            </p:cNvSpPr>
            <p:nvPr/>
          </p:nvSpPr>
          <p:spPr bwMode="auto">
            <a:xfrm>
              <a:off x="2219" y="2786"/>
              <a:ext cx="1442" cy="419"/>
            </a:xfrm>
            <a:prstGeom prst="rect">
              <a:avLst/>
            </a:prstGeom>
            <a:solidFill>
              <a:schemeClr val="accent1">
                <a:lumMod val="75000"/>
              </a:schemeClr>
            </a:solidFill>
            <a:ln w="12700">
              <a:solidFill>
                <a:srgbClr val="000000"/>
              </a:solidFill>
              <a:miter lim="800000"/>
              <a:headEnd/>
              <a:tailEnd/>
            </a:ln>
          </p:spPr>
          <p:txBody>
            <a:bodyPr/>
            <a:lstStyle/>
            <a:p>
              <a:pPr fontAlgn="auto">
                <a:spcBef>
                  <a:spcPts val="0"/>
                </a:spcBef>
                <a:spcAft>
                  <a:spcPts val="0"/>
                </a:spcAft>
                <a:defRPr/>
              </a:pPr>
              <a:endParaRPr lang="en-US">
                <a:latin typeface="+mn-lt"/>
              </a:endParaRPr>
            </a:p>
          </p:txBody>
        </p:sp>
        <p:sp>
          <p:nvSpPr>
            <p:cNvPr id="18" name="Rectangle 19"/>
            <p:cNvSpPr>
              <a:spLocks noChangeArrowheads="1"/>
            </p:cNvSpPr>
            <p:nvPr/>
          </p:nvSpPr>
          <p:spPr bwMode="auto">
            <a:xfrm>
              <a:off x="4051" y="2786"/>
              <a:ext cx="1467" cy="419"/>
            </a:xfrm>
            <a:prstGeom prst="rect">
              <a:avLst/>
            </a:prstGeom>
            <a:solidFill>
              <a:schemeClr val="accent1">
                <a:lumMod val="75000"/>
              </a:schemeClr>
            </a:solidFill>
            <a:ln w="12700">
              <a:solidFill>
                <a:srgbClr val="000000"/>
              </a:solidFill>
              <a:miter lim="800000"/>
              <a:headEnd/>
              <a:tailEnd/>
            </a:ln>
          </p:spPr>
          <p:txBody>
            <a:bodyPr/>
            <a:lstStyle/>
            <a:p>
              <a:pPr fontAlgn="auto">
                <a:spcBef>
                  <a:spcPts val="0"/>
                </a:spcBef>
                <a:spcAft>
                  <a:spcPts val="0"/>
                </a:spcAft>
                <a:defRPr/>
              </a:pPr>
              <a:endParaRPr lang="en-US">
                <a:latin typeface="+mn-lt"/>
              </a:endParaRPr>
            </a:p>
          </p:txBody>
        </p:sp>
        <p:sp>
          <p:nvSpPr>
            <p:cNvPr id="45075" name="Rectangle 20"/>
            <p:cNvSpPr>
              <a:spLocks noChangeArrowheads="1"/>
            </p:cNvSpPr>
            <p:nvPr/>
          </p:nvSpPr>
          <p:spPr bwMode="auto">
            <a:xfrm>
              <a:off x="452" y="3357"/>
              <a:ext cx="1067"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900" b="1">
                  <a:solidFill>
                    <a:srgbClr val="000000"/>
                  </a:solidFill>
                  <a:latin typeface="Lucida Sans Unicode" panose="020B0602030504020204" pitchFamily="34" charset="0"/>
                </a:rPr>
                <a:t>Cost of</a:t>
              </a:r>
            </a:p>
            <a:p>
              <a:pPr algn="ctr"/>
              <a:r>
                <a:rPr lang="en-US" altLang="en-US" sz="1900" b="1">
                  <a:solidFill>
                    <a:srgbClr val="000000"/>
                  </a:solidFill>
                  <a:latin typeface="Lucida Sans Unicode" panose="020B0602030504020204" pitchFamily="34" charset="0"/>
                </a:rPr>
                <a:t>Attendance</a:t>
              </a:r>
            </a:p>
            <a:p>
              <a:pPr algn="ctr"/>
              <a:r>
                <a:rPr lang="en-US" altLang="en-US" sz="1600" b="1">
                  <a:solidFill>
                    <a:srgbClr val="000000"/>
                  </a:solidFill>
                  <a:latin typeface="Lucida Sans Unicode" panose="020B0602030504020204" pitchFamily="34" charset="0"/>
                </a:rPr>
                <a:t>(Variable)</a:t>
              </a:r>
              <a:endParaRPr lang="en-US" altLang="en-US" sz="1600" b="1">
                <a:latin typeface="Lucida Sans Unicode" panose="020B0602030504020204" pitchFamily="34" charset="0"/>
              </a:endParaRPr>
            </a:p>
          </p:txBody>
        </p:sp>
        <p:sp>
          <p:nvSpPr>
            <p:cNvPr id="45076" name="Rectangle 21"/>
            <p:cNvSpPr>
              <a:spLocks noChangeArrowheads="1"/>
            </p:cNvSpPr>
            <p:nvPr/>
          </p:nvSpPr>
          <p:spPr bwMode="auto">
            <a:xfrm>
              <a:off x="2283" y="3357"/>
              <a:ext cx="1140" cy="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900" b="1">
                  <a:solidFill>
                    <a:srgbClr val="000000"/>
                  </a:solidFill>
                  <a:latin typeface="Lucida Sans Unicode" panose="020B0602030504020204" pitchFamily="34" charset="0"/>
                </a:rPr>
                <a:t>Expected Family</a:t>
              </a:r>
            </a:p>
            <a:p>
              <a:pPr algn="ctr"/>
              <a:r>
                <a:rPr lang="en-US" altLang="en-US" sz="1900" b="1">
                  <a:solidFill>
                    <a:srgbClr val="000000"/>
                  </a:solidFill>
                  <a:latin typeface="Lucida Sans Unicode" panose="020B0602030504020204" pitchFamily="34" charset="0"/>
                </a:rPr>
                <a:t>Contribution</a:t>
              </a:r>
            </a:p>
            <a:p>
              <a:pPr algn="ctr"/>
              <a:r>
                <a:rPr lang="en-US" altLang="en-US" sz="1600" b="1">
                  <a:solidFill>
                    <a:srgbClr val="000000"/>
                  </a:solidFill>
                  <a:latin typeface="Lucida Sans Unicode" panose="020B0602030504020204" pitchFamily="34" charset="0"/>
                </a:rPr>
                <a:t>(Constant)</a:t>
              </a:r>
              <a:endParaRPr lang="en-US" altLang="en-US" sz="1600">
                <a:latin typeface="Lucida Sans Unicode" panose="020B0602030504020204" pitchFamily="34" charset="0"/>
              </a:endParaRPr>
            </a:p>
          </p:txBody>
        </p:sp>
        <p:sp>
          <p:nvSpPr>
            <p:cNvPr id="45077" name="Rectangle 22"/>
            <p:cNvSpPr>
              <a:spLocks noChangeArrowheads="1"/>
            </p:cNvSpPr>
            <p:nvPr/>
          </p:nvSpPr>
          <p:spPr bwMode="auto">
            <a:xfrm>
              <a:off x="4468" y="3357"/>
              <a:ext cx="594" cy="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900" b="1">
                  <a:solidFill>
                    <a:srgbClr val="000000"/>
                  </a:solidFill>
                  <a:latin typeface="Lucida Sans Unicode" panose="020B0602030504020204" pitchFamily="34" charset="0"/>
                </a:rPr>
                <a:t>Need</a:t>
              </a:r>
            </a:p>
            <a:p>
              <a:pPr algn="ctr"/>
              <a:r>
                <a:rPr lang="en-US" altLang="en-US" sz="1600" b="1">
                  <a:solidFill>
                    <a:srgbClr val="000000"/>
                  </a:solidFill>
                  <a:latin typeface="Lucida Sans Unicode" panose="020B0602030504020204" pitchFamily="34" charset="0"/>
                </a:rPr>
                <a:t>(Variable)</a:t>
              </a:r>
              <a:endParaRPr lang="en-US" altLang="en-US" sz="1600">
                <a:latin typeface="Lucida Sans Unicode" panose="020B0602030504020204" pitchFamily="34" charset="0"/>
              </a:endParaRPr>
            </a:p>
          </p:txBody>
        </p:sp>
        <p:sp>
          <p:nvSpPr>
            <p:cNvPr id="45078" name="Rectangle 23"/>
            <p:cNvSpPr>
              <a:spLocks noChangeArrowheads="1"/>
            </p:cNvSpPr>
            <p:nvPr/>
          </p:nvSpPr>
          <p:spPr bwMode="auto">
            <a:xfrm>
              <a:off x="2283" y="3520"/>
              <a:ext cx="126"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900" b="1">
                  <a:solidFill>
                    <a:srgbClr val="000000"/>
                  </a:solidFill>
                  <a:latin typeface="Helvetica" panose="020B0604020202020204" pitchFamily="34" charset="0"/>
                </a:rPr>
                <a:t>   </a:t>
              </a:r>
              <a:endParaRPr lang="en-US" altLang="en-US" sz="2400">
                <a:latin typeface="Lucida Sans Unicode" panose="020B0602030504020204" pitchFamily="34" charset="0"/>
              </a:endParaRPr>
            </a:p>
          </p:txBody>
        </p:sp>
        <p:sp>
          <p:nvSpPr>
            <p:cNvPr id="45079" name="Rectangle 24"/>
            <p:cNvSpPr>
              <a:spLocks noChangeArrowheads="1"/>
            </p:cNvSpPr>
            <p:nvPr/>
          </p:nvSpPr>
          <p:spPr bwMode="auto">
            <a:xfrm>
              <a:off x="2283" y="3722"/>
              <a:ext cx="25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b="1">
                  <a:solidFill>
                    <a:srgbClr val="000000"/>
                  </a:solidFill>
                  <a:latin typeface="Helvetica" panose="020B0604020202020204" pitchFamily="34" charset="0"/>
                </a:rPr>
                <a:t>       </a:t>
              </a:r>
              <a:endParaRPr lang="en-US" altLang="en-US" sz="2400">
                <a:latin typeface="Lucida Sans Unicode" panose="020B0602030504020204" pitchFamily="34" charset="0"/>
              </a:endParaRPr>
            </a:p>
          </p:txBody>
        </p:sp>
        <p:sp>
          <p:nvSpPr>
            <p:cNvPr id="45080" name="Rectangle 25"/>
            <p:cNvSpPr>
              <a:spLocks noChangeArrowheads="1"/>
            </p:cNvSpPr>
            <p:nvPr/>
          </p:nvSpPr>
          <p:spPr bwMode="auto">
            <a:xfrm>
              <a:off x="524" y="1669"/>
              <a:ext cx="187" cy="201"/>
            </a:xfrm>
            <a:prstGeom prst="rect">
              <a:avLst/>
            </a:prstGeom>
            <a:solidFill>
              <a:srgbClr val="FFFFFF"/>
            </a:solidFill>
            <a:ln w="1270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Lucida Sans Unicode" panose="020B0602030504020204" pitchFamily="34" charset="0"/>
              </a:endParaRPr>
            </a:p>
          </p:txBody>
        </p:sp>
        <p:sp>
          <p:nvSpPr>
            <p:cNvPr id="25" name="Rectangle 26"/>
            <p:cNvSpPr>
              <a:spLocks noChangeArrowheads="1"/>
            </p:cNvSpPr>
            <p:nvPr/>
          </p:nvSpPr>
          <p:spPr bwMode="auto">
            <a:xfrm>
              <a:off x="884" y="1933"/>
              <a:ext cx="480" cy="1272"/>
            </a:xfrm>
            <a:prstGeom prst="rect">
              <a:avLst/>
            </a:prstGeom>
            <a:solidFill>
              <a:schemeClr val="accent1">
                <a:lumMod val="20000"/>
                <a:lumOff val="80000"/>
              </a:schemeClr>
            </a:solidFill>
            <a:ln w="12700">
              <a:solidFill>
                <a:srgbClr val="000000"/>
              </a:solidFill>
              <a:miter lim="800000"/>
              <a:headEnd/>
              <a:tailEnd/>
            </a:ln>
          </p:spPr>
          <p:txBody>
            <a:bodyPr/>
            <a:lstStyle/>
            <a:p>
              <a:pPr fontAlgn="auto">
                <a:spcBef>
                  <a:spcPts val="0"/>
                </a:spcBef>
                <a:spcAft>
                  <a:spcPts val="0"/>
                </a:spcAft>
                <a:defRPr/>
              </a:pPr>
              <a:endParaRPr lang="en-US">
                <a:latin typeface="+mn-lt"/>
              </a:endParaRPr>
            </a:p>
          </p:txBody>
        </p:sp>
        <p:sp>
          <p:nvSpPr>
            <p:cNvPr id="45082" name="Rectangle 27"/>
            <p:cNvSpPr>
              <a:spLocks noChangeArrowheads="1"/>
            </p:cNvSpPr>
            <p:nvPr/>
          </p:nvSpPr>
          <p:spPr bwMode="auto">
            <a:xfrm>
              <a:off x="1363" y="2375"/>
              <a:ext cx="492" cy="830"/>
            </a:xfrm>
            <a:prstGeom prst="rect">
              <a:avLst/>
            </a:prstGeom>
            <a:solidFill>
              <a:srgbClr val="000000"/>
            </a:solidFill>
            <a:ln w="1270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Lucida Sans Unicode" panose="020B0602030504020204" pitchFamily="34" charset="0"/>
              </a:endParaRPr>
            </a:p>
          </p:txBody>
        </p:sp>
        <p:sp>
          <p:nvSpPr>
            <p:cNvPr id="45083" name="Rectangle 28"/>
            <p:cNvSpPr>
              <a:spLocks noChangeArrowheads="1"/>
            </p:cNvSpPr>
            <p:nvPr/>
          </p:nvSpPr>
          <p:spPr bwMode="auto">
            <a:xfrm>
              <a:off x="580" y="1677"/>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solidFill>
                    <a:srgbClr val="000000"/>
                  </a:solidFill>
                  <a:latin typeface="CG Omega"/>
                </a:rPr>
                <a:t>1</a:t>
              </a:r>
              <a:endParaRPr lang="en-US" altLang="en-US" sz="2400" b="1">
                <a:latin typeface="CG Omega"/>
              </a:endParaRPr>
            </a:p>
          </p:txBody>
        </p:sp>
        <p:sp>
          <p:nvSpPr>
            <p:cNvPr id="45084" name="Rectangle 29"/>
            <p:cNvSpPr>
              <a:spLocks noChangeArrowheads="1"/>
            </p:cNvSpPr>
            <p:nvPr/>
          </p:nvSpPr>
          <p:spPr bwMode="auto">
            <a:xfrm>
              <a:off x="1015" y="2049"/>
              <a:ext cx="196" cy="209"/>
            </a:xfrm>
            <a:prstGeom prst="rect">
              <a:avLst/>
            </a:prstGeom>
            <a:solidFill>
              <a:srgbClr val="FFFFFF"/>
            </a:solidFill>
            <a:ln w="1270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Lucida Sans Unicode" panose="020B0602030504020204" pitchFamily="34" charset="0"/>
              </a:endParaRPr>
            </a:p>
          </p:txBody>
        </p:sp>
        <p:sp>
          <p:nvSpPr>
            <p:cNvPr id="45085" name="Rectangle 30"/>
            <p:cNvSpPr>
              <a:spLocks noChangeArrowheads="1"/>
            </p:cNvSpPr>
            <p:nvPr/>
          </p:nvSpPr>
          <p:spPr bwMode="auto">
            <a:xfrm>
              <a:off x="1063" y="2045"/>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solidFill>
                    <a:srgbClr val="000000"/>
                  </a:solidFill>
                  <a:latin typeface="CG Omega"/>
                </a:rPr>
                <a:t>2</a:t>
              </a:r>
              <a:endParaRPr lang="en-US" altLang="en-US" sz="2400">
                <a:latin typeface="CG Omega"/>
              </a:endParaRPr>
            </a:p>
          </p:txBody>
        </p:sp>
        <p:sp>
          <p:nvSpPr>
            <p:cNvPr id="45086" name="Rectangle 31"/>
            <p:cNvSpPr>
              <a:spLocks noChangeArrowheads="1"/>
            </p:cNvSpPr>
            <p:nvPr/>
          </p:nvSpPr>
          <p:spPr bwMode="auto">
            <a:xfrm>
              <a:off x="1516" y="2484"/>
              <a:ext cx="195" cy="209"/>
            </a:xfrm>
            <a:prstGeom prst="rect">
              <a:avLst/>
            </a:prstGeom>
            <a:solidFill>
              <a:srgbClr val="FFFFFF"/>
            </a:solidFill>
            <a:ln w="1270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Lucida Sans Unicode" panose="020B0602030504020204" pitchFamily="34" charset="0"/>
              </a:endParaRPr>
            </a:p>
          </p:txBody>
        </p:sp>
        <p:sp>
          <p:nvSpPr>
            <p:cNvPr id="45087" name="Rectangle 32"/>
            <p:cNvSpPr>
              <a:spLocks noChangeArrowheads="1"/>
            </p:cNvSpPr>
            <p:nvPr/>
          </p:nvSpPr>
          <p:spPr bwMode="auto">
            <a:xfrm>
              <a:off x="1569" y="2482"/>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solidFill>
                    <a:srgbClr val="000000"/>
                  </a:solidFill>
                  <a:latin typeface="CG Omega"/>
                </a:rPr>
                <a:t>3</a:t>
              </a:r>
              <a:endParaRPr lang="en-US" altLang="en-US" sz="2400">
                <a:latin typeface="CG Omega"/>
              </a:endParaRPr>
            </a:p>
          </p:txBody>
        </p:sp>
        <p:sp>
          <p:nvSpPr>
            <p:cNvPr id="45088" name="Rectangle 33"/>
            <p:cNvSpPr>
              <a:spLocks noChangeArrowheads="1"/>
            </p:cNvSpPr>
            <p:nvPr/>
          </p:nvSpPr>
          <p:spPr bwMode="auto">
            <a:xfrm>
              <a:off x="2736" y="2869"/>
              <a:ext cx="38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solidFill>
                    <a:srgbClr val="FFFFFF"/>
                  </a:solidFill>
                  <a:latin typeface="CG Omega"/>
                </a:rPr>
                <a:t>EFC</a:t>
              </a:r>
              <a:endParaRPr lang="en-US" altLang="en-US" sz="2400">
                <a:latin typeface="CG Omega"/>
              </a:endParaRPr>
            </a:p>
          </p:txBody>
        </p:sp>
        <p:sp>
          <p:nvSpPr>
            <p:cNvPr id="45089" name="Rectangle 34"/>
            <p:cNvSpPr>
              <a:spLocks noChangeArrowheads="1"/>
            </p:cNvSpPr>
            <p:nvPr/>
          </p:nvSpPr>
          <p:spPr bwMode="auto">
            <a:xfrm>
              <a:off x="4608" y="2869"/>
              <a:ext cx="38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solidFill>
                    <a:srgbClr val="FFFFFF"/>
                  </a:solidFill>
                  <a:latin typeface="CG Omega"/>
                </a:rPr>
                <a:t>EFC</a:t>
              </a:r>
              <a:endParaRPr lang="en-US" altLang="en-US" sz="2400">
                <a:latin typeface="CG Omega"/>
              </a:endParaRPr>
            </a:p>
          </p:txBody>
        </p:sp>
        <p:sp>
          <p:nvSpPr>
            <p:cNvPr id="45090" name="Line 35"/>
            <p:cNvSpPr>
              <a:spLocks noChangeShapeType="1"/>
            </p:cNvSpPr>
            <p:nvPr/>
          </p:nvSpPr>
          <p:spPr bwMode="auto">
            <a:xfrm>
              <a:off x="1707" y="3558"/>
              <a:ext cx="229" cy="1"/>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91" name="Line 36"/>
            <p:cNvSpPr>
              <a:spLocks noChangeShapeType="1"/>
            </p:cNvSpPr>
            <p:nvPr/>
          </p:nvSpPr>
          <p:spPr bwMode="auto">
            <a:xfrm>
              <a:off x="3920" y="3488"/>
              <a:ext cx="220" cy="1"/>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92" name="Line 37"/>
            <p:cNvSpPr>
              <a:spLocks noChangeShapeType="1"/>
            </p:cNvSpPr>
            <p:nvPr/>
          </p:nvSpPr>
          <p:spPr bwMode="auto">
            <a:xfrm>
              <a:off x="3920" y="3543"/>
              <a:ext cx="220" cy="1"/>
            </a:xfrm>
            <a:prstGeom prst="line">
              <a:avLst/>
            </a:prstGeom>
            <a:noFill/>
            <a:ln w="539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pic>
        <p:nvPicPr>
          <p:cNvPr id="45060" name="ctl00_onetidHeadbnnr0" descr="http://heiis01/SiteCollectionImages/hesa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1600" b="1" dirty="0"/>
              <a:t>The New Jersey Alternative Financial Aid Application allows NJ Dreamers enrolled in eligible New Jersey colleges and universities to apply for state financial aid.</a:t>
            </a:r>
            <a:br>
              <a:rPr lang="en-US" sz="1600" b="1" dirty="0"/>
            </a:br>
            <a:endParaRPr lang="en-US" sz="1600" dirty="0"/>
          </a:p>
          <a:p>
            <a:pPr marL="109537" indent="0">
              <a:buNone/>
            </a:pPr>
            <a:r>
              <a:rPr lang="en-US" sz="1600" b="1" dirty="0"/>
              <a:t>Who should complete this application?</a:t>
            </a:r>
            <a:br>
              <a:rPr lang="en-US" sz="1600" b="1" dirty="0"/>
            </a:br>
            <a:endParaRPr lang="en-US" sz="1600" dirty="0"/>
          </a:p>
          <a:p>
            <a:pPr marL="109537" indent="0">
              <a:buNone/>
            </a:pPr>
            <a:r>
              <a:rPr lang="en-US" sz="1600" dirty="0"/>
              <a:t>Complete this application if you are </a:t>
            </a:r>
            <a:r>
              <a:rPr lang="en-US" sz="1600" b="1" u="sng" dirty="0"/>
              <a:t>not</a:t>
            </a:r>
            <a:r>
              <a:rPr lang="en-US" sz="1600" dirty="0"/>
              <a:t> a United States citizen or eligible </a:t>
            </a:r>
            <a:br>
              <a:rPr lang="en-US" sz="1600" dirty="0"/>
            </a:br>
            <a:r>
              <a:rPr lang="en-US" sz="1600" dirty="0"/>
              <a:t>noncitizen and meet all of the following criteria;</a:t>
            </a:r>
          </a:p>
          <a:p>
            <a:pPr marL="285750" indent="-285750">
              <a:buFont typeface="Arial"/>
              <a:buChar char="•"/>
            </a:pPr>
            <a:r>
              <a:rPr lang="en-US" sz="1600" dirty="0">
                <a:solidFill>
                  <a:srgbClr val="660066"/>
                </a:solidFill>
              </a:rPr>
              <a:t>Attended a New Jersey high school for at least three (3) years</a:t>
            </a:r>
          </a:p>
          <a:p>
            <a:pPr marL="285750" indent="-285750">
              <a:buFont typeface="Arial"/>
              <a:buChar char="•"/>
            </a:pPr>
            <a:r>
              <a:rPr lang="en-US" sz="1600" dirty="0">
                <a:solidFill>
                  <a:srgbClr val="660066"/>
                </a:solidFill>
              </a:rPr>
              <a:t>Graduated from a New Jersey high school </a:t>
            </a:r>
            <a:r>
              <a:rPr lang="en-US" sz="1600" b="1" dirty="0">
                <a:solidFill>
                  <a:srgbClr val="660066"/>
                </a:solidFill>
              </a:rPr>
              <a:t>or</a:t>
            </a:r>
            <a:r>
              <a:rPr lang="en-US" sz="1600" dirty="0">
                <a:solidFill>
                  <a:srgbClr val="660066"/>
                </a:solidFill>
              </a:rPr>
              <a:t> received the equivalent of a high </a:t>
            </a:r>
            <a:br>
              <a:rPr lang="en-US" sz="1600" dirty="0">
                <a:solidFill>
                  <a:srgbClr val="660066"/>
                </a:solidFill>
              </a:rPr>
            </a:br>
            <a:r>
              <a:rPr lang="en-US" sz="1600" dirty="0">
                <a:solidFill>
                  <a:srgbClr val="660066"/>
                </a:solidFill>
              </a:rPr>
              <a:t>school diploma in New Jersey</a:t>
            </a:r>
          </a:p>
          <a:p>
            <a:pPr marL="285750" indent="-285750">
              <a:buFont typeface="Arial"/>
              <a:buChar char="•"/>
            </a:pPr>
            <a:r>
              <a:rPr lang="en-US" sz="1600" dirty="0">
                <a:solidFill>
                  <a:srgbClr val="660066"/>
                </a:solidFill>
              </a:rPr>
              <a:t>Registered for Selective Service (male students only) </a:t>
            </a:r>
          </a:p>
          <a:p>
            <a:pPr marL="285750" indent="-285750">
              <a:buFont typeface="Arial"/>
              <a:buChar char="•"/>
            </a:pPr>
            <a:r>
              <a:rPr lang="en-US" sz="1600" dirty="0">
                <a:solidFill>
                  <a:srgbClr val="660066"/>
                </a:solidFill>
              </a:rPr>
              <a:t>Are able to file an affidavit stating that you have filed an application to legalize your </a:t>
            </a:r>
            <a:br>
              <a:rPr lang="en-US" sz="1600" dirty="0">
                <a:solidFill>
                  <a:srgbClr val="660066"/>
                </a:solidFill>
              </a:rPr>
            </a:br>
            <a:r>
              <a:rPr lang="en-US" sz="1600" dirty="0">
                <a:solidFill>
                  <a:srgbClr val="660066"/>
                </a:solidFill>
              </a:rPr>
              <a:t>immigration status </a:t>
            </a:r>
            <a:r>
              <a:rPr lang="en-US" sz="1600" b="1" dirty="0">
                <a:solidFill>
                  <a:srgbClr val="660066"/>
                </a:solidFill>
              </a:rPr>
              <a:t>or</a:t>
            </a:r>
            <a:r>
              <a:rPr lang="en-US" sz="1600" dirty="0">
                <a:solidFill>
                  <a:srgbClr val="660066"/>
                </a:solidFill>
              </a:rPr>
              <a:t> will file an application as soon you are eligible to do so</a:t>
            </a:r>
          </a:p>
          <a:p>
            <a:endParaRPr lang="en-US" sz="1600" dirty="0"/>
          </a:p>
          <a:p>
            <a:endParaRPr lang="en-US" dirty="0"/>
          </a:p>
        </p:txBody>
      </p:sp>
      <p:sp>
        <p:nvSpPr>
          <p:cNvPr id="3" name="Title 2"/>
          <p:cNvSpPr>
            <a:spLocks noGrp="1"/>
          </p:cNvSpPr>
          <p:nvPr>
            <p:ph type="title"/>
          </p:nvPr>
        </p:nvSpPr>
        <p:spPr/>
        <p:txBody>
          <a:bodyPr>
            <a:normAutofit fontScale="90000"/>
          </a:bodyPr>
          <a:lstStyle/>
          <a:p>
            <a:pPr algn="ctr"/>
            <a:r>
              <a:rPr lang="en-US" sz="4400" dirty="0"/>
              <a:t>New Jersey Alternative Financial Aid Application </a:t>
            </a:r>
            <a:endParaRPr lang="en-US" dirty="0"/>
          </a:p>
        </p:txBody>
      </p:sp>
    </p:spTree>
    <p:extLst>
      <p:ext uri="{BB962C8B-B14F-4D97-AF65-F5344CB8AC3E}">
        <p14:creationId xmlns:p14="http://schemas.microsoft.com/office/powerpoint/2010/main" val="2784641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2405062"/>
          </a:xfrm>
        </p:spPr>
        <p:txBody>
          <a:bodyPr/>
          <a:lstStyle/>
          <a:p>
            <a:pPr marL="109537" indent="0" algn="ctr">
              <a:buNone/>
            </a:pPr>
            <a:r>
              <a:rPr lang="en-US" sz="2400" dirty="0">
                <a:cs typeface="Times New Roman" pitchFamily="18" charset="0"/>
              </a:rPr>
              <a:t>The Higher Education Student Assistance Authority is the only State agency with the sole mission of providing students and families with the financial and informational resources to pursue their education beyond high school</a:t>
            </a:r>
            <a:r>
              <a:rPr lang="en-US" sz="2400" b="1" dirty="0">
                <a:cs typeface="Times New Roman" pitchFamily="18" charset="0"/>
              </a:rPr>
              <a:t>.</a:t>
            </a:r>
            <a:endParaRPr lang="en-US" sz="2400" dirty="0">
              <a:cs typeface="Times New Roman" pitchFamily="18" charset="0"/>
            </a:endParaRPr>
          </a:p>
          <a:p>
            <a:pPr marL="109537" indent="0">
              <a:buNone/>
            </a:pPr>
            <a:endParaRPr lang="en-US" dirty="0"/>
          </a:p>
        </p:txBody>
      </p:sp>
      <p:sp>
        <p:nvSpPr>
          <p:cNvPr id="3" name="Title 2"/>
          <p:cNvSpPr>
            <a:spLocks noGrp="1"/>
          </p:cNvSpPr>
          <p:nvPr>
            <p:ph type="title"/>
          </p:nvPr>
        </p:nvSpPr>
        <p:spPr/>
        <p:txBody>
          <a:bodyPr/>
          <a:lstStyle/>
          <a:p>
            <a:pPr algn="ctr"/>
            <a:r>
              <a:rPr lang="en-US" dirty="0"/>
              <a:t>The Mission</a:t>
            </a:r>
          </a:p>
        </p:txBody>
      </p:sp>
    </p:spTree>
    <p:extLst>
      <p:ext uri="{BB962C8B-B14F-4D97-AF65-F5344CB8AC3E}">
        <p14:creationId xmlns:p14="http://schemas.microsoft.com/office/powerpoint/2010/main" val="23673028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NJFAMS</a:t>
            </a:r>
          </a:p>
        </p:txBody>
      </p:sp>
      <p:pic>
        <p:nvPicPr>
          <p:cNvPr id="4" name="Content Placeholder 7"/>
          <p:cNvPicPr>
            <a:picLocks noGrp="1" noChangeAspect="1"/>
          </p:cNvPicPr>
          <p:nvPr>
            <p:ph idx="1"/>
          </p:nvPr>
        </p:nvPicPr>
        <p:blipFill>
          <a:blip r:embed="rId2"/>
          <a:stretch>
            <a:fillRect/>
          </a:stretch>
        </p:blipFill>
        <p:spPr>
          <a:xfrm>
            <a:off x="1077623" y="1295400"/>
            <a:ext cx="6988754" cy="4525962"/>
          </a:xfrm>
          <a:prstGeom prst="rect">
            <a:avLst/>
          </a:prstGeom>
          <a:ln>
            <a:solidFill>
              <a:srgbClr val="498FD2"/>
            </a:solidFill>
          </a:ln>
        </p:spPr>
      </p:pic>
    </p:spTree>
    <p:extLst>
      <p:ext uri="{BB962C8B-B14F-4D97-AF65-F5344CB8AC3E}">
        <p14:creationId xmlns:p14="http://schemas.microsoft.com/office/powerpoint/2010/main" val="1325041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algn="ctr" eaLnBrk="1" fontAlgn="auto" hangingPunct="1">
              <a:spcAft>
                <a:spcPts val="0"/>
              </a:spcAft>
              <a:defRPr/>
            </a:pPr>
            <a:r>
              <a:rPr lang="en-US" dirty="0"/>
              <a:t>The Cycle of Financial Aid</a:t>
            </a:r>
          </a:p>
        </p:txBody>
      </p:sp>
      <p:sp>
        <p:nvSpPr>
          <p:cNvPr id="47107" name="Rectangle 2"/>
          <p:cNvSpPr>
            <a:spLocks noGrp="1"/>
          </p:cNvSpPr>
          <p:nvPr>
            <p:ph idx="1"/>
          </p:nvPr>
        </p:nvSpPr>
        <p:spPr/>
        <p:txBody>
          <a:bodyPr/>
          <a:lstStyle/>
          <a:p>
            <a:pPr eaLnBrk="1" hangingPunct="1">
              <a:spcBef>
                <a:spcPct val="50000"/>
              </a:spcBef>
              <a:buFont typeface="Wingdings 3" panose="05040102010807070707" pitchFamily="18" charset="2"/>
              <a:buNone/>
              <a:tabLst>
                <a:tab pos="2289175" algn="l"/>
              </a:tabLst>
            </a:pPr>
            <a:r>
              <a:rPr lang="en-US" altLang="en-US" sz="3200" b="1" dirty="0"/>
              <a:t>Oct-March </a:t>
            </a:r>
            <a:r>
              <a:rPr lang="en-US" altLang="en-US" b="1" dirty="0"/>
              <a:t> </a:t>
            </a:r>
          </a:p>
          <a:p>
            <a:pPr lvl="1" eaLnBrk="1" hangingPunct="1">
              <a:spcBef>
                <a:spcPct val="50000"/>
              </a:spcBef>
              <a:buFont typeface="Wingdings" panose="05000000000000000000" pitchFamily="2" charset="2"/>
              <a:buChar char="§"/>
              <a:tabLst>
                <a:tab pos="2289175" algn="l"/>
              </a:tabLst>
            </a:pPr>
            <a:r>
              <a:rPr lang="en-US" altLang="en-US" sz="2800" dirty="0"/>
              <a:t>Student /Parents complete FAFSA</a:t>
            </a:r>
          </a:p>
          <a:p>
            <a:pPr lvl="1" eaLnBrk="1" hangingPunct="1">
              <a:spcBef>
                <a:spcPct val="50000"/>
              </a:spcBef>
              <a:buFont typeface="Verdana" panose="020B0604030504040204" pitchFamily="34" charset="0"/>
              <a:buNone/>
              <a:tabLst>
                <a:tab pos="2289175" algn="l"/>
              </a:tabLst>
            </a:pPr>
            <a:endParaRPr lang="en-US" altLang="en-US" sz="1200" dirty="0"/>
          </a:p>
          <a:p>
            <a:pPr eaLnBrk="1" hangingPunct="1">
              <a:spcBef>
                <a:spcPct val="50000"/>
              </a:spcBef>
              <a:buFont typeface="Wingdings 3" panose="05040102010807070707" pitchFamily="18" charset="2"/>
              <a:buNone/>
              <a:tabLst>
                <a:tab pos="2289175" algn="l"/>
              </a:tabLst>
            </a:pPr>
            <a:r>
              <a:rPr lang="en-US" altLang="en-US" sz="3200" b="1" dirty="0"/>
              <a:t>Nov-May</a:t>
            </a:r>
          </a:p>
          <a:p>
            <a:pPr lvl="1" eaLnBrk="1" hangingPunct="1">
              <a:spcBef>
                <a:spcPct val="50000"/>
              </a:spcBef>
              <a:buFont typeface="Wingdings" panose="05000000000000000000" pitchFamily="2" charset="2"/>
              <a:buChar char="§"/>
              <a:tabLst>
                <a:tab pos="2289175" algn="l"/>
              </a:tabLst>
            </a:pPr>
            <a:r>
              <a:rPr lang="en-US" altLang="en-US" sz="2800" dirty="0"/>
              <a:t>School sends award letter</a:t>
            </a:r>
          </a:p>
          <a:p>
            <a:pPr lvl="1" eaLnBrk="1" hangingPunct="1">
              <a:spcBef>
                <a:spcPct val="50000"/>
              </a:spcBef>
              <a:buFont typeface="Verdana" panose="020B0604030504040204" pitchFamily="34" charset="0"/>
              <a:buNone/>
              <a:tabLst>
                <a:tab pos="2289175" algn="l"/>
              </a:tabLst>
            </a:pPr>
            <a:endParaRPr lang="en-US" altLang="en-US" sz="1200" dirty="0"/>
          </a:p>
          <a:p>
            <a:pPr eaLnBrk="1" hangingPunct="1">
              <a:spcBef>
                <a:spcPct val="50000"/>
              </a:spcBef>
              <a:buFont typeface="Wingdings 3" panose="05040102010807070707" pitchFamily="18" charset="2"/>
              <a:buNone/>
              <a:tabLst>
                <a:tab pos="2289175" algn="l"/>
              </a:tabLst>
            </a:pPr>
            <a:r>
              <a:rPr lang="en-US" altLang="en-US" sz="3200" b="1" dirty="0"/>
              <a:t>June-July</a:t>
            </a:r>
            <a:r>
              <a:rPr lang="en-US" altLang="en-US" b="1" dirty="0"/>
              <a:t> </a:t>
            </a:r>
          </a:p>
          <a:p>
            <a:pPr lvl="1" eaLnBrk="1" hangingPunct="1">
              <a:spcBef>
                <a:spcPct val="50000"/>
              </a:spcBef>
              <a:buFont typeface="Wingdings" panose="05000000000000000000" pitchFamily="2" charset="2"/>
              <a:buChar char="§"/>
              <a:tabLst>
                <a:tab pos="2289175" algn="l"/>
              </a:tabLst>
            </a:pPr>
            <a:r>
              <a:rPr lang="en-US" altLang="en-US" sz="2800" dirty="0"/>
              <a:t>School sends Fall semester bill</a:t>
            </a:r>
          </a:p>
        </p:txBody>
      </p:sp>
      <p:pic>
        <p:nvPicPr>
          <p:cNvPr id="47108" name="ctl00_onetidHeadbnnr0" descr="http://heiis01/SiteCollectionImages/hesa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0"/>
            <a:ext cx="8229600" cy="1143000"/>
          </a:xfrm>
        </p:spPr>
        <p:txBody>
          <a:bodyPr/>
          <a:lstStyle/>
          <a:p>
            <a:pPr eaLnBrk="1" fontAlgn="auto" hangingPunct="1">
              <a:spcAft>
                <a:spcPts val="0"/>
              </a:spcAft>
              <a:defRPr/>
            </a:pPr>
            <a:r>
              <a:rPr lang="en-US" sz="3200" dirty="0"/>
              <a:t>HESAA and Federal Student Aid Services</a:t>
            </a:r>
          </a:p>
        </p:txBody>
      </p:sp>
      <p:sp>
        <p:nvSpPr>
          <p:cNvPr id="49155" name="Rectangle 2"/>
          <p:cNvSpPr>
            <a:spLocks noGrp="1"/>
          </p:cNvSpPr>
          <p:nvPr>
            <p:ph idx="1"/>
          </p:nvPr>
        </p:nvSpPr>
        <p:spPr>
          <a:xfrm>
            <a:off x="152399" y="1066800"/>
            <a:ext cx="8534401" cy="4525962"/>
          </a:xfrm>
        </p:spPr>
        <p:txBody>
          <a:bodyPr/>
          <a:lstStyle/>
          <a:p>
            <a:pPr eaLnBrk="1" hangingPunct="1">
              <a:spcBef>
                <a:spcPct val="50000"/>
              </a:spcBef>
              <a:buClr>
                <a:schemeClr val="tx1"/>
              </a:buClr>
            </a:pPr>
            <a:r>
              <a:rPr lang="en-US" altLang="en-US" sz="2000" dirty="0"/>
              <a:t>HESAA Web Sites</a:t>
            </a:r>
          </a:p>
          <a:p>
            <a:pPr marL="109537" indent="0" eaLnBrk="1" hangingPunct="1">
              <a:spcBef>
                <a:spcPct val="50000"/>
              </a:spcBef>
              <a:buClr>
                <a:schemeClr val="tx1"/>
              </a:buClr>
              <a:buNone/>
            </a:pPr>
            <a:r>
              <a:rPr lang="en-US" altLang="en-US" sz="2000" dirty="0"/>
              <a:t>	    </a:t>
            </a:r>
            <a:r>
              <a:rPr lang="en-US" altLang="en-US" sz="2000" dirty="0">
                <a:solidFill>
                  <a:srgbClr val="250ED0"/>
                </a:solidFill>
                <a:hlinkClick r:id="rId3"/>
              </a:rPr>
              <a:t>www.hesaa.org</a:t>
            </a:r>
            <a:endParaRPr lang="en-US" altLang="en-US" sz="2000" dirty="0">
              <a:solidFill>
                <a:srgbClr val="250ED0"/>
              </a:solidFill>
            </a:endParaRPr>
          </a:p>
          <a:p>
            <a:pPr marL="109537" indent="0" eaLnBrk="1" hangingPunct="1">
              <a:spcBef>
                <a:spcPct val="50000"/>
              </a:spcBef>
              <a:buClr>
                <a:schemeClr val="tx1"/>
              </a:buClr>
              <a:buNone/>
            </a:pPr>
            <a:r>
              <a:rPr lang="en-US" altLang="en-US" sz="2000" dirty="0">
                <a:solidFill>
                  <a:srgbClr val="250ED0"/>
                </a:solidFill>
              </a:rPr>
              <a:t>	     </a:t>
            </a:r>
            <a:r>
              <a:rPr lang="en-US" altLang="en-US" sz="2000" dirty="0">
                <a:solidFill>
                  <a:srgbClr val="250ED0"/>
                </a:solidFill>
                <a:hlinkClick r:id="rId4"/>
              </a:rPr>
              <a:t>www.njgrants.org</a:t>
            </a:r>
            <a:endParaRPr lang="en-US" altLang="en-US" sz="2000" dirty="0">
              <a:solidFill>
                <a:srgbClr val="250ED0"/>
              </a:solidFill>
            </a:endParaRPr>
          </a:p>
          <a:p>
            <a:pPr marL="109537" indent="0" eaLnBrk="1" hangingPunct="1">
              <a:spcBef>
                <a:spcPct val="50000"/>
              </a:spcBef>
              <a:buClr>
                <a:schemeClr val="tx1"/>
              </a:buClr>
              <a:buNone/>
            </a:pPr>
            <a:r>
              <a:rPr lang="en-US" altLang="en-US" sz="2000" dirty="0">
                <a:solidFill>
                  <a:srgbClr val="250ED0"/>
                </a:solidFill>
              </a:rPr>
              <a:t>	     </a:t>
            </a:r>
            <a:r>
              <a:rPr lang="en-US" altLang="en-US" sz="2000" dirty="0">
                <a:solidFill>
                  <a:srgbClr val="250ED0"/>
                </a:solidFill>
                <a:hlinkClick r:id="rId5"/>
              </a:rPr>
              <a:t>www.njclass.org</a:t>
            </a:r>
            <a:endParaRPr lang="en-US" altLang="en-US" sz="2000" dirty="0">
              <a:solidFill>
                <a:srgbClr val="250ED0"/>
              </a:solidFill>
            </a:endParaRPr>
          </a:p>
          <a:p>
            <a:pPr marL="109537" indent="0" eaLnBrk="1" hangingPunct="1">
              <a:spcBef>
                <a:spcPct val="50000"/>
              </a:spcBef>
              <a:buClr>
                <a:schemeClr val="tx1"/>
              </a:buClr>
              <a:buNone/>
            </a:pPr>
            <a:r>
              <a:rPr lang="en-US" altLang="en-US" sz="2000" dirty="0">
                <a:solidFill>
                  <a:srgbClr val="250ED0"/>
                </a:solidFill>
              </a:rPr>
              <a:t>	    </a:t>
            </a:r>
            <a:r>
              <a:rPr lang="en-US" altLang="en-US" sz="2000" dirty="0">
                <a:solidFill>
                  <a:srgbClr val="250ED0"/>
                </a:solidFill>
                <a:hlinkClick r:id="rId6"/>
              </a:rPr>
              <a:t>https://njfams.hesaa.org</a:t>
            </a:r>
            <a:endParaRPr lang="en-US" altLang="en-US" sz="2000" dirty="0">
              <a:solidFill>
                <a:srgbClr val="250ED0"/>
              </a:solidFill>
            </a:endParaRPr>
          </a:p>
          <a:p>
            <a:pPr eaLnBrk="1" hangingPunct="1">
              <a:spcBef>
                <a:spcPct val="50000"/>
              </a:spcBef>
              <a:buClr>
                <a:schemeClr val="tx1"/>
              </a:buClr>
            </a:pPr>
            <a:r>
              <a:rPr lang="en-US" altLang="en-US" sz="2000" dirty="0"/>
              <a:t>HESAA Financial Aid Hotline</a:t>
            </a:r>
          </a:p>
          <a:p>
            <a:pPr lvl="1" eaLnBrk="1" hangingPunct="1">
              <a:spcBef>
                <a:spcPct val="0"/>
              </a:spcBef>
              <a:buClr>
                <a:schemeClr val="tx1"/>
              </a:buClr>
            </a:pPr>
            <a:r>
              <a:rPr lang="en-US" altLang="en-US" sz="2000" dirty="0"/>
              <a:t>609 – 584 – 4480 (English &amp; Spanish)</a:t>
            </a:r>
          </a:p>
          <a:p>
            <a:pPr lvl="1" eaLnBrk="1" hangingPunct="1">
              <a:spcBef>
                <a:spcPct val="0"/>
              </a:spcBef>
              <a:buClr>
                <a:schemeClr val="tx1"/>
              </a:buClr>
              <a:buFont typeface="Verdana" panose="020B0604030504040204" pitchFamily="34" charset="0"/>
              <a:buNone/>
            </a:pPr>
            <a:r>
              <a:rPr lang="en-US" altLang="en-US" sz="2000" dirty="0"/>
              <a:t>	8:00 am – 8:00 pm   Monday thru Thursday</a:t>
            </a:r>
          </a:p>
          <a:p>
            <a:pPr lvl="1" eaLnBrk="1" hangingPunct="1">
              <a:spcBef>
                <a:spcPct val="0"/>
              </a:spcBef>
              <a:buClr>
                <a:schemeClr val="tx1"/>
              </a:buClr>
              <a:buFont typeface="Verdana" panose="020B0604030504040204" pitchFamily="34" charset="0"/>
              <a:buNone/>
            </a:pPr>
            <a:r>
              <a:rPr lang="en-US" altLang="en-US" sz="2000" dirty="0"/>
              <a:t>	8:00 am – 5:00 pm   Friday</a:t>
            </a:r>
          </a:p>
          <a:p>
            <a:pPr eaLnBrk="1" hangingPunct="1">
              <a:spcBef>
                <a:spcPct val="50000"/>
              </a:spcBef>
              <a:buClr>
                <a:schemeClr val="tx1"/>
              </a:buClr>
            </a:pPr>
            <a:r>
              <a:rPr lang="en-US" altLang="en-US" sz="2000" dirty="0"/>
              <a:t>NJBEST – College Savings Plan   www.njbest.org</a:t>
            </a:r>
            <a:endParaRPr lang="en-US" altLang="en-US" sz="800" dirty="0"/>
          </a:p>
          <a:p>
            <a:pPr eaLnBrk="1" hangingPunct="1">
              <a:spcBef>
                <a:spcPct val="50000"/>
              </a:spcBef>
              <a:buClr>
                <a:schemeClr val="tx1"/>
              </a:buClr>
            </a:pPr>
            <a:r>
              <a:rPr lang="en-US" altLang="en-US" sz="2000" dirty="0"/>
              <a:t>Federal Aid Website and Toll-free Number</a:t>
            </a:r>
            <a:br>
              <a:rPr lang="en-US" altLang="en-US" sz="2000" dirty="0"/>
            </a:br>
            <a:r>
              <a:rPr lang="en-US" altLang="en-US" sz="2000" dirty="0">
                <a:hlinkClick r:id="rId7"/>
              </a:rPr>
              <a:t>www.studentaid.ed.gov</a:t>
            </a:r>
            <a:br>
              <a:rPr lang="en-US" altLang="en-US" sz="2000" dirty="0"/>
            </a:br>
            <a:r>
              <a:rPr lang="en-US" altLang="en-US" sz="2000" dirty="0"/>
              <a:t>1-800-433-3243 or studentaid@ed.gov</a:t>
            </a:r>
          </a:p>
          <a:p>
            <a:pPr eaLnBrk="1" hangingPunct="1">
              <a:spcBef>
                <a:spcPct val="50000"/>
              </a:spcBef>
              <a:buClr>
                <a:schemeClr val="tx1"/>
              </a:buClr>
            </a:pPr>
            <a:endParaRPr lang="en-US" altLang="en-US" dirty="0"/>
          </a:p>
        </p:txBody>
      </p:sp>
      <p:pic>
        <p:nvPicPr>
          <p:cNvPr id="49156" name="ctl00_onetidHeadbnnr0" descr="http://heiis01/SiteCollectionImages/hesaaLogo.gif">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4638"/>
            <a:ext cx="8229600" cy="868362"/>
          </a:xfrm>
        </p:spPr>
        <p:txBody>
          <a:bodyPr/>
          <a:lstStyle/>
          <a:p>
            <a:pPr algn="ctr" eaLnBrk="1" fontAlgn="auto" hangingPunct="1">
              <a:spcAft>
                <a:spcPts val="0"/>
              </a:spcAft>
              <a:defRPr/>
            </a:pPr>
            <a:r>
              <a:rPr lang="en-US" dirty="0"/>
              <a:t>Additional Resources</a:t>
            </a:r>
          </a:p>
        </p:txBody>
      </p:sp>
      <p:sp>
        <p:nvSpPr>
          <p:cNvPr id="3" name="Rectangle 2"/>
          <p:cNvSpPr>
            <a:spLocks noGrp="1"/>
          </p:cNvSpPr>
          <p:nvPr>
            <p:ph idx="1"/>
          </p:nvPr>
        </p:nvSpPr>
        <p:spPr>
          <a:xfrm>
            <a:off x="36513" y="1295400"/>
            <a:ext cx="8915400" cy="5867400"/>
          </a:xfrm>
        </p:spPr>
        <p:txBody>
          <a:bodyPr>
            <a:normAutofit fontScale="47500" lnSpcReduction="20000"/>
          </a:bodyPr>
          <a:lstStyle/>
          <a:p>
            <a:pPr marL="109728" indent="0" eaLnBrk="1" fontAlgn="auto" hangingPunct="1">
              <a:lnSpc>
                <a:spcPct val="80000"/>
              </a:lnSpc>
              <a:spcBef>
                <a:spcPct val="75000"/>
              </a:spcBef>
              <a:spcAft>
                <a:spcPts val="0"/>
              </a:spcAft>
              <a:buClr>
                <a:schemeClr val="tx1"/>
              </a:buClr>
              <a:buNone/>
              <a:defRPr/>
            </a:pPr>
            <a:endParaRPr lang="en-US" sz="2800" dirty="0"/>
          </a:p>
          <a:p>
            <a:pPr marL="365760" indent="-256032" eaLnBrk="1" fontAlgn="auto" hangingPunct="1">
              <a:lnSpc>
                <a:spcPct val="80000"/>
              </a:lnSpc>
              <a:spcBef>
                <a:spcPct val="75000"/>
              </a:spcBef>
              <a:spcAft>
                <a:spcPts val="0"/>
              </a:spcAft>
              <a:buClr>
                <a:schemeClr val="tx1"/>
              </a:buClr>
              <a:buFont typeface="Wingdings 3"/>
              <a:buNone/>
              <a:defRPr/>
            </a:pPr>
            <a:endParaRPr lang="en-US" sz="2600" dirty="0">
              <a:hlinkClick r:id="rId3"/>
            </a:endParaRPr>
          </a:p>
          <a:p>
            <a:pPr marL="365760" indent="-256032" eaLnBrk="1" fontAlgn="auto" hangingPunct="1">
              <a:lnSpc>
                <a:spcPct val="80000"/>
              </a:lnSpc>
              <a:spcBef>
                <a:spcPct val="75000"/>
              </a:spcBef>
              <a:spcAft>
                <a:spcPts val="0"/>
              </a:spcAft>
              <a:buClr>
                <a:schemeClr val="tx1"/>
              </a:buClr>
              <a:buFont typeface="Wingdings 3"/>
              <a:buNone/>
              <a:defRPr/>
            </a:pPr>
            <a:r>
              <a:rPr lang="en-US" sz="4400" dirty="0">
                <a:hlinkClick r:id="rId3"/>
              </a:rPr>
              <a:t>Net Price Calculator    (each institutional website)</a:t>
            </a:r>
          </a:p>
          <a:p>
            <a:pPr marL="365760" indent="-256032" eaLnBrk="1" fontAlgn="auto" hangingPunct="1">
              <a:lnSpc>
                <a:spcPct val="80000"/>
              </a:lnSpc>
              <a:spcBef>
                <a:spcPct val="75000"/>
              </a:spcBef>
              <a:spcAft>
                <a:spcPts val="0"/>
              </a:spcAft>
              <a:buClr>
                <a:schemeClr val="tx1"/>
              </a:buClr>
              <a:buFont typeface="Wingdings 3"/>
              <a:buNone/>
              <a:defRPr/>
            </a:pPr>
            <a:endParaRPr lang="en-US" sz="4400" dirty="0">
              <a:hlinkClick r:id="rId3"/>
            </a:endParaRPr>
          </a:p>
          <a:p>
            <a:pPr marL="365760" indent="-256032" eaLnBrk="1" fontAlgn="auto" hangingPunct="1">
              <a:lnSpc>
                <a:spcPct val="80000"/>
              </a:lnSpc>
              <a:spcBef>
                <a:spcPct val="75000"/>
              </a:spcBef>
              <a:spcAft>
                <a:spcPts val="0"/>
              </a:spcAft>
              <a:buClr>
                <a:schemeClr val="tx1"/>
              </a:buClr>
              <a:buFont typeface="Wingdings 3"/>
              <a:buNone/>
              <a:defRPr/>
            </a:pPr>
            <a:r>
              <a:rPr lang="en-US" sz="4400" dirty="0">
                <a:hlinkClick r:id="rId3"/>
              </a:rPr>
              <a:t>www.collegescorecard.ed.gov</a:t>
            </a:r>
          </a:p>
          <a:p>
            <a:pPr marL="365760" indent="-256032" eaLnBrk="1" fontAlgn="auto" hangingPunct="1">
              <a:lnSpc>
                <a:spcPct val="80000"/>
              </a:lnSpc>
              <a:spcBef>
                <a:spcPct val="75000"/>
              </a:spcBef>
              <a:spcAft>
                <a:spcPts val="0"/>
              </a:spcAft>
              <a:buClr>
                <a:schemeClr val="tx1"/>
              </a:buClr>
              <a:buNone/>
              <a:defRPr/>
            </a:pPr>
            <a:r>
              <a:rPr lang="en-US" sz="4400" dirty="0">
                <a:hlinkClick r:id="rId4"/>
              </a:rPr>
              <a:t>www.fafsa.gov</a:t>
            </a:r>
            <a:endParaRPr lang="en-US" sz="4400" dirty="0"/>
          </a:p>
          <a:p>
            <a:pPr marL="365760" indent="-256032" eaLnBrk="1" fontAlgn="auto" hangingPunct="1">
              <a:lnSpc>
                <a:spcPct val="80000"/>
              </a:lnSpc>
              <a:spcBef>
                <a:spcPct val="75000"/>
              </a:spcBef>
              <a:spcAft>
                <a:spcPts val="0"/>
              </a:spcAft>
              <a:buClr>
                <a:schemeClr val="tx1"/>
              </a:buClr>
              <a:buFont typeface="Wingdings 3"/>
              <a:buNone/>
              <a:defRPr/>
            </a:pPr>
            <a:r>
              <a:rPr lang="en-US" sz="4400" dirty="0">
                <a:hlinkClick r:id="rId3"/>
              </a:rPr>
              <a:t>www.finaid.org</a:t>
            </a:r>
            <a:endParaRPr lang="en-US" sz="4400" dirty="0"/>
          </a:p>
          <a:p>
            <a:pPr marL="365760" indent="-256032" eaLnBrk="1" fontAlgn="auto" hangingPunct="1">
              <a:lnSpc>
                <a:spcPct val="80000"/>
              </a:lnSpc>
              <a:spcBef>
                <a:spcPct val="75000"/>
              </a:spcBef>
              <a:spcAft>
                <a:spcPts val="0"/>
              </a:spcAft>
              <a:buClr>
                <a:schemeClr val="tx1"/>
              </a:buClr>
              <a:buFont typeface="Wingdings 3"/>
              <a:buNone/>
              <a:defRPr/>
            </a:pPr>
            <a:r>
              <a:rPr lang="en-US" sz="4400" dirty="0">
                <a:hlinkClick r:id="rId5"/>
              </a:rPr>
              <a:t>www.fastweb.com</a:t>
            </a:r>
            <a:endParaRPr lang="en-US" sz="4400" dirty="0"/>
          </a:p>
          <a:p>
            <a:pPr marL="365760" indent="-256032" eaLnBrk="1" fontAlgn="auto" hangingPunct="1">
              <a:lnSpc>
                <a:spcPct val="80000"/>
              </a:lnSpc>
              <a:spcBef>
                <a:spcPct val="75000"/>
              </a:spcBef>
              <a:spcAft>
                <a:spcPts val="0"/>
              </a:spcAft>
              <a:buClr>
                <a:schemeClr val="tx1"/>
              </a:buClr>
              <a:buFont typeface="Wingdings 3"/>
              <a:buNone/>
              <a:defRPr/>
            </a:pPr>
            <a:r>
              <a:rPr lang="en-US" sz="4400" dirty="0">
                <a:hlinkClick r:id="rId6"/>
              </a:rPr>
              <a:t>www.mappingyourfuture.org</a:t>
            </a:r>
            <a:endParaRPr lang="en-US" sz="4400" dirty="0"/>
          </a:p>
          <a:p>
            <a:pPr marL="365760" indent="-256032" eaLnBrk="1" fontAlgn="auto" hangingPunct="1">
              <a:lnSpc>
                <a:spcPct val="80000"/>
              </a:lnSpc>
              <a:spcBef>
                <a:spcPct val="75000"/>
              </a:spcBef>
              <a:spcAft>
                <a:spcPts val="0"/>
              </a:spcAft>
              <a:buClr>
                <a:schemeClr val="tx1"/>
              </a:buClr>
              <a:buFont typeface="Wingdings 3"/>
              <a:buNone/>
              <a:defRPr/>
            </a:pPr>
            <a:r>
              <a:rPr lang="en-US" sz="4400" dirty="0">
                <a:hlinkClick r:id="rId7"/>
              </a:rPr>
              <a:t>www.collegeboard.org</a:t>
            </a:r>
            <a:endParaRPr lang="en-US" sz="4400" dirty="0"/>
          </a:p>
          <a:p>
            <a:pPr marL="365760" indent="-256032" eaLnBrk="1" fontAlgn="auto" hangingPunct="1">
              <a:lnSpc>
                <a:spcPct val="80000"/>
              </a:lnSpc>
              <a:spcBef>
                <a:spcPct val="75000"/>
              </a:spcBef>
              <a:spcAft>
                <a:spcPts val="0"/>
              </a:spcAft>
              <a:buClr>
                <a:schemeClr val="tx1"/>
              </a:buClr>
              <a:buFont typeface="Wingdings 3"/>
              <a:buNone/>
              <a:defRPr/>
            </a:pPr>
            <a:endParaRPr lang="en-US" sz="2800" dirty="0"/>
          </a:p>
          <a:p>
            <a:pPr marL="365760" indent="-256032" eaLnBrk="1" fontAlgn="auto" hangingPunct="1">
              <a:lnSpc>
                <a:spcPct val="80000"/>
              </a:lnSpc>
              <a:spcBef>
                <a:spcPct val="75000"/>
              </a:spcBef>
              <a:spcAft>
                <a:spcPts val="0"/>
              </a:spcAft>
              <a:buClr>
                <a:schemeClr val="tx1"/>
              </a:buClr>
              <a:buFont typeface="Wingdings 3"/>
              <a:buNone/>
              <a:defRPr/>
            </a:pPr>
            <a:br>
              <a:rPr lang="en-US" sz="2800" dirty="0"/>
            </a:br>
            <a:br>
              <a:rPr lang="en-US" sz="3200" dirty="0"/>
            </a:br>
            <a:br>
              <a:rPr lang="en-US" sz="3200" dirty="0"/>
            </a:br>
            <a:endParaRPr lang="en-US" sz="3200" dirty="0"/>
          </a:p>
          <a:p>
            <a:pPr marL="365760" indent="-256032" eaLnBrk="1" fontAlgn="auto" hangingPunct="1">
              <a:lnSpc>
                <a:spcPct val="80000"/>
              </a:lnSpc>
              <a:spcBef>
                <a:spcPct val="75000"/>
              </a:spcBef>
              <a:spcAft>
                <a:spcPts val="0"/>
              </a:spcAft>
              <a:buClr>
                <a:schemeClr val="tx1"/>
              </a:buClr>
              <a:buFont typeface="Wingdings 3"/>
              <a:buNone/>
              <a:defRPr/>
            </a:pPr>
            <a:r>
              <a:rPr lang="en-US" sz="2800" dirty="0"/>
              <a:t>	</a:t>
            </a:r>
            <a:endParaRPr lang="en-US" sz="3200" dirty="0"/>
          </a:p>
        </p:txBody>
      </p:sp>
      <p:pic>
        <p:nvPicPr>
          <p:cNvPr id="51204" name="ctl00_onetidHeadbnnr0" descr="http://heiis01/SiteCollectionImages/hesaaLogo.gif">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05125" y="1524000"/>
            <a:ext cx="333375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447800" y="381000"/>
            <a:ext cx="6248400" cy="461963"/>
          </a:xfrm>
          <a:prstGeom prst="rect">
            <a:avLst/>
          </a:prstGeom>
          <a:noFill/>
        </p:spPr>
        <p:txBody>
          <a:bodyPr>
            <a:spAutoFit/>
          </a:bodyPr>
          <a:lstStyle/>
          <a:p>
            <a:pPr algn="ctr">
              <a:defRPr/>
            </a:pPr>
            <a:r>
              <a:rPr lang="en-US" sz="2400" b="1" dirty="0">
                <a:latin typeface="+mj-lt"/>
              </a:rPr>
              <a:t>Student Loan Debt =  $1.4 TRILLION</a:t>
            </a:r>
          </a:p>
        </p:txBody>
      </p:sp>
      <p:pic>
        <p:nvPicPr>
          <p:cNvPr id="53252"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371600"/>
            <a:ext cx="4114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algn="ctr" eaLnBrk="1" fontAlgn="auto" hangingPunct="1">
              <a:spcAft>
                <a:spcPts val="0"/>
              </a:spcAft>
              <a:defRPr/>
            </a:pPr>
            <a:r>
              <a:rPr lang="en-US" dirty="0"/>
              <a:t>Goal of Financial Aid</a:t>
            </a:r>
          </a:p>
        </p:txBody>
      </p:sp>
      <p:sp>
        <p:nvSpPr>
          <p:cNvPr id="16387" name="Rectangle 2"/>
          <p:cNvSpPr>
            <a:spLocks noGrp="1"/>
          </p:cNvSpPr>
          <p:nvPr>
            <p:ph idx="1"/>
          </p:nvPr>
        </p:nvSpPr>
        <p:spPr/>
        <p:txBody>
          <a:bodyPr/>
          <a:lstStyle/>
          <a:p>
            <a:pPr eaLnBrk="1" hangingPunct="1">
              <a:spcBef>
                <a:spcPct val="50000"/>
              </a:spcBef>
              <a:buClr>
                <a:schemeClr val="tx1"/>
              </a:buClr>
              <a:buFont typeface="Wingdings 3" panose="05040102010807070707" pitchFamily="18" charset="2"/>
              <a:buNone/>
            </a:pPr>
            <a:r>
              <a:rPr lang="en-US" altLang="en-US" sz="3000" dirty="0"/>
              <a:t>Primary goal is to assist students in paying for college and is achieved by:</a:t>
            </a:r>
          </a:p>
          <a:p>
            <a:pPr eaLnBrk="1" hangingPunct="1">
              <a:spcBef>
                <a:spcPct val="50000"/>
              </a:spcBef>
            </a:pPr>
            <a:r>
              <a:rPr lang="en-US" altLang="en-US" sz="2400" dirty="0"/>
              <a:t>Evaluating family’s ability to pay for educational costs</a:t>
            </a:r>
          </a:p>
          <a:p>
            <a:pPr eaLnBrk="1" hangingPunct="1"/>
            <a:r>
              <a:rPr lang="en-US" altLang="en-US" sz="2400" dirty="0"/>
              <a:t>Distributing limited resources in an equitable manner</a:t>
            </a:r>
          </a:p>
          <a:p>
            <a:pPr marL="365125" lvl="1" indent="-255588" eaLnBrk="1" hangingPunct="1">
              <a:spcBef>
                <a:spcPts val="400"/>
              </a:spcBef>
              <a:buSzPct val="65000"/>
              <a:buFont typeface="Wingdings 3" panose="05040102010807070707" pitchFamily="18" charset="2"/>
              <a:buChar char=""/>
            </a:pPr>
            <a:r>
              <a:rPr lang="en-US" altLang="en-US" sz="2400" dirty="0"/>
              <a:t>Providing a balance of gift aid and self-help aid</a:t>
            </a:r>
          </a:p>
        </p:txBody>
      </p:sp>
      <p:pic>
        <p:nvPicPr>
          <p:cNvPr id="16388" name="ctl00_onetidHeadbnnr0" descr="http://heiis01/SiteCollectionImages/hesa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algn="ctr" eaLnBrk="1" fontAlgn="auto" hangingPunct="1">
              <a:spcAft>
                <a:spcPts val="0"/>
              </a:spcAft>
              <a:defRPr/>
            </a:pPr>
            <a:r>
              <a:rPr lang="en-US" dirty="0"/>
              <a:t>Sources of Aid</a:t>
            </a:r>
          </a:p>
        </p:txBody>
      </p:sp>
      <p:sp>
        <p:nvSpPr>
          <p:cNvPr id="18435" name="Rectangle 2"/>
          <p:cNvSpPr>
            <a:spLocks noGrp="1"/>
          </p:cNvSpPr>
          <p:nvPr>
            <p:ph idx="1"/>
          </p:nvPr>
        </p:nvSpPr>
        <p:spPr/>
        <p:txBody>
          <a:bodyPr/>
          <a:lstStyle/>
          <a:p>
            <a:pPr eaLnBrk="1" hangingPunct="1"/>
            <a:r>
              <a:rPr lang="en-US" altLang="en-US" dirty="0"/>
              <a:t>Federal</a:t>
            </a:r>
          </a:p>
          <a:p>
            <a:pPr eaLnBrk="1" hangingPunct="1"/>
            <a:endParaRPr lang="en-US" altLang="en-US" dirty="0"/>
          </a:p>
          <a:p>
            <a:pPr eaLnBrk="1" hangingPunct="1"/>
            <a:r>
              <a:rPr lang="en-US" altLang="en-US" dirty="0"/>
              <a:t>State</a:t>
            </a:r>
          </a:p>
          <a:p>
            <a:pPr eaLnBrk="1" hangingPunct="1"/>
            <a:endParaRPr lang="en-US" altLang="en-US" dirty="0"/>
          </a:p>
          <a:p>
            <a:pPr eaLnBrk="1" hangingPunct="1"/>
            <a:r>
              <a:rPr lang="en-US" altLang="en-US" dirty="0"/>
              <a:t>The University/College</a:t>
            </a:r>
          </a:p>
          <a:p>
            <a:pPr eaLnBrk="1" hangingPunct="1"/>
            <a:endParaRPr lang="en-US" altLang="en-US" dirty="0"/>
          </a:p>
          <a:p>
            <a:pPr eaLnBrk="1" hangingPunct="1"/>
            <a:r>
              <a:rPr lang="en-US" altLang="en-US" dirty="0"/>
              <a:t>Private</a:t>
            </a:r>
          </a:p>
          <a:p>
            <a:pPr lvl="1" eaLnBrk="1" hangingPunct="1"/>
            <a:r>
              <a:rPr lang="en-US" altLang="en-US" sz="2400" dirty="0"/>
              <a:t>Civic organizations (i.e., local Rotary Club, parent’s employer, high school awards, etc.)</a:t>
            </a:r>
            <a:endParaRPr lang="en-US" altLang="en-US" dirty="0"/>
          </a:p>
        </p:txBody>
      </p:sp>
      <p:pic>
        <p:nvPicPr>
          <p:cNvPr id="18436" name="ctl00_onetidHeadbnnr0" descr="http://heiis01/SiteCollectionImages/hesa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algn="ctr" eaLnBrk="1" fontAlgn="auto" hangingPunct="1">
              <a:spcAft>
                <a:spcPts val="0"/>
              </a:spcAft>
              <a:defRPr/>
            </a:pPr>
            <a:r>
              <a:rPr lang="en-US" dirty="0"/>
              <a:t>Types of Financial Aid</a:t>
            </a:r>
          </a:p>
        </p:txBody>
      </p:sp>
      <p:sp>
        <p:nvSpPr>
          <p:cNvPr id="20483" name="Rectangle 2"/>
          <p:cNvSpPr>
            <a:spLocks noGrp="1"/>
          </p:cNvSpPr>
          <p:nvPr>
            <p:ph idx="1"/>
          </p:nvPr>
        </p:nvSpPr>
        <p:spPr/>
        <p:txBody>
          <a:bodyPr/>
          <a:lstStyle/>
          <a:p>
            <a:pPr eaLnBrk="1" hangingPunct="1"/>
            <a:r>
              <a:rPr lang="en-US" altLang="en-US" dirty="0"/>
              <a:t>Scholarships</a:t>
            </a:r>
          </a:p>
          <a:p>
            <a:pPr eaLnBrk="1" hangingPunct="1"/>
            <a:endParaRPr lang="en-US" altLang="en-US" dirty="0"/>
          </a:p>
          <a:p>
            <a:pPr eaLnBrk="1" hangingPunct="1"/>
            <a:r>
              <a:rPr lang="en-US" altLang="en-US" dirty="0"/>
              <a:t>Grants</a:t>
            </a:r>
          </a:p>
          <a:p>
            <a:pPr eaLnBrk="1" hangingPunct="1"/>
            <a:endParaRPr lang="en-US" altLang="en-US" dirty="0"/>
          </a:p>
          <a:p>
            <a:pPr eaLnBrk="1" hangingPunct="1"/>
            <a:r>
              <a:rPr lang="en-US" altLang="en-US" dirty="0"/>
              <a:t>Loans</a:t>
            </a:r>
          </a:p>
          <a:p>
            <a:pPr eaLnBrk="1" hangingPunct="1"/>
            <a:endParaRPr lang="en-US" altLang="en-US" dirty="0"/>
          </a:p>
          <a:p>
            <a:pPr eaLnBrk="1" hangingPunct="1"/>
            <a:r>
              <a:rPr lang="en-US" altLang="en-US" dirty="0"/>
              <a:t>Employment Opportunities</a:t>
            </a:r>
          </a:p>
        </p:txBody>
      </p:sp>
      <p:pic>
        <p:nvPicPr>
          <p:cNvPr id="20484" name="ctl00_onetidHeadbnnr0" descr="http://heiis01/SiteCollectionImages/hesa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4638"/>
            <a:ext cx="8382000" cy="1143000"/>
          </a:xfrm>
        </p:spPr>
        <p:txBody>
          <a:bodyPr>
            <a:noAutofit/>
          </a:bodyPr>
          <a:lstStyle/>
          <a:p>
            <a:pPr eaLnBrk="1" fontAlgn="auto" hangingPunct="1">
              <a:spcAft>
                <a:spcPts val="0"/>
              </a:spcAft>
              <a:defRPr/>
            </a:pPr>
            <a:r>
              <a:rPr lang="en-US" sz="3600" dirty="0"/>
              <a:t>Merit-Based Aid vs. Need-Based Aid</a:t>
            </a:r>
          </a:p>
        </p:txBody>
      </p:sp>
      <p:sp>
        <p:nvSpPr>
          <p:cNvPr id="22531" name="Rectangle 2"/>
          <p:cNvSpPr>
            <a:spLocks noGrp="1"/>
          </p:cNvSpPr>
          <p:nvPr>
            <p:ph idx="1"/>
          </p:nvPr>
        </p:nvSpPr>
        <p:spPr/>
        <p:txBody>
          <a:bodyPr/>
          <a:lstStyle/>
          <a:p>
            <a:pPr eaLnBrk="1" hangingPunct="1"/>
            <a:r>
              <a:rPr lang="en-US" altLang="en-US" b="1" dirty="0"/>
              <a:t>Merit-Based Aid </a:t>
            </a:r>
            <a:r>
              <a:rPr lang="en-US" altLang="en-US" dirty="0"/>
              <a:t>- </a:t>
            </a:r>
            <a:r>
              <a:rPr lang="en-US" altLang="en-US" sz="2400" dirty="0"/>
              <a:t>aid given to students strictly on the basis of merit. May be based on: </a:t>
            </a:r>
          </a:p>
          <a:p>
            <a:pPr lvl="1" eaLnBrk="1" hangingPunct="1"/>
            <a:r>
              <a:rPr lang="en-US" altLang="en-US" dirty="0"/>
              <a:t>Academic record</a:t>
            </a:r>
          </a:p>
          <a:p>
            <a:pPr lvl="1" eaLnBrk="1" hangingPunct="1"/>
            <a:r>
              <a:rPr lang="en-US" altLang="en-US" dirty="0"/>
              <a:t>Special characteristics</a:t>
            </a:r>
          </a:p>
          <a:p>
            <a:pPr lvl="1" eaLnBrk="1" hangingPunct="1"/>
            <a:r>
              <a:rPr lang="en-US" altLang="en-US" dirty="0"/>
              <a:t>Skills or talents</a:t>
            </a:r>
          </a:p>
          <a:p>
            <a:pPr lvl="1" eaLnBrk="1" hangingPunct="1"/>
            <a:r>
              <a:rPr lang="en-US" altLang="en-US" dirty="0"/>
              <a:t>Involvement</a:t>
            </a:r>
          </a:p>
          <a:p>
            <a:pPr lvl="2" eaLnBrk="1" hangingPunct="1"/>
            <a:r>
              <a:rPr lang="en-US" altLang="en-US" sz="1600" i="1" dirty="0"/>
              <a:t>Does not have to be repaid; may be renewable from year to year.</a:t>
            </a:r>
            <a:endParaRPr lang="en-US" altLang="en-US" sz="1600" dirty="0"/>
          </a:p>
          <a:p>
            <a:pPr eaLnBrk="1" hangingPunct="1"/>
            <a:r>
              <a:rPr lang="en-US" altLang="en-US" b="1" dirty="0"/>
              <a:t>Need-Based Aid </a:t>
            </a:r>
            <a:r>
              <a:rPr lang="en-US" altLang="en-US" dirty="0"/>
              <a:t>- </a:t>
            </a:r>
            <a:r>
              <a:rPr lang="en-US" altLang="en-US" sz="2400" dirty="0"/>
              <a:t>aid awarded to students on the basis of financial need.  Re-evaluated each year as financial situations may change.</a:t>
            </a:r>
            <a:endParaRPr lang="en-US" altLang="en-US" dirty="0"/>
          </a:p>
        </p:txBody>
      </p:sp>
      <p:pic>
        <p:nvPicPr>
          <p:cNvPr id="22532" name="ctl00_onetidHeadbnnr0" descr="http://heiis01/SiteCollectionImages/hesa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76200"/>
            <a:ext cx="8534400" cy="1143000"/>
          </a:xfrm>
        </p:spPr>
        <p:txBody>
          <a:bodyPr>
            <a:normAutofit fontScale="90000"/>
          </a:bodyPr>
          <a:lstStyle/>
          <a:p>
            <a:pPr algn="ctr" eaLnBrk="1" fontAlgn="auto" hangingPunct="1">
              <a:spcAft>
                <a:spcPts val="0"/>
              </a:spcAft>
              <a:defRPr/>
            </a:pPr>
            <a:r>
              <a:rPr lang="en-US" dirty="0"/>
              <a:t>Federal and State Grants &amp; Scholarships</a:t>
            </a:r>
          </a:p>
        </p:txBody>
      </p:sp>
      <p:sp>
        <p:nvSpPr>
          <p:cNvPr id="24579" name="Rectangle 2"/>
          <p:cNvSpPr>
            <a:spLocks noGrp="1"/>
          </p:cNvSpPr>
          <p:nvPr>
            <p:ph idx="1"/>
          </p:nvPr>
        </p:nvSpPr>
        <p:spPr>
          <a:xfrm>
            <a:off x="152400" y="1219200"/>
            <a:ext cx="8839200" cy="4525962"/>
          </a:xfrm>
        </p:spPr>
        <p:txBody>
          <a:bodyPr/>
          <a:lstStyle/>
          <a:p>
            <a:pPr eaLnBrk="1" hangingPunct="1"/>
            <a:r>
              <a:rPr lang="en-US" altLang="en-US" sz="2400" dirty="0"/>
              <a:t>Federal</a:t>
            </a:r>
          </a:p>
          <a:p>
            <a:pPr lvl="1" eaLnBrk="1" hangingPunct="1"/>
            <a:r>
              <a:rPr lang="en-US" altLang="en-US" dirty="0"/>
              <a:t>PELL</a:t>
            </a:r>
          </a:p>
          <a:p>
            <a:pPr lvl="1" eaLnBrk="1" hangingPunct="1"/>
            <a:r>
              <a:rPr lang="en-US" altLang="en-US" dirty="0"/>
              <a:t>SEOG (Supplemental Educational Opportunity Grant)</a:t>
            </a:r>
          </a:p>
          <a:p>
            <a:pPr eaLnBrk="1" hangingPunct="1"/>
            <a:r>
              <a:rPr lang="en-US" altLang="en-US" sz="2400" dirty="0"/>
              <a:t>State</a:t>
            </a:r>
          </a:p>
          <a:p>
            <a:pPr lvl="1" eaLnBrk="1" hangingPunct="1"/>
            <a:r>
              <a:rPr lang="en-US" altLang="en-US" dirty="0"/>
              <a:t>TAG (Tuition Aid Grant) – </a:t>
            </a:r>
            <a:r>
              <a:rPr lang="en-US" altLang="en-US" i="1" dirty="0"/>
              <a:t>part time for county college</a:t>
            </a:r>
          </a:p>
          <a:p>
            <a:pPr lvl="1" eaLnBrk="1" hangingPunct="1"/>
            <a:r>
              <a:rPr lang="en-US" altLang="en-US" dirty="0"/>
              <a:t>EOF (Educational Opportunity Fund)</a:t>
            </a:r>
          </a:p>
          <a:p>
            <a:pPr lvl="1" eaLnBrk="1" hangingPunct="1"/>
            <a:r>
              <a:rPr lang="en-US" altLang="en-US" dirty="0"/>
              <a:t>GUS (Governor’s Urban Scholarship)</a:t>
            </a:r>
          </a:p>
          <a:p>
            <a:pPr lvl="1" eaLnBrk="1" hangingPunct="1"/>
            <a:r>
              <a:rPr lang="en-US" altLang="en-US" dirty="0"/>
              <a:t>GIVS (Governor’s Industry Vocations Scholarship)</a:t>
            </a:r>
          </a:p>
          <a:p>
            <a:pPr lvl="1" eaLnBrk="1" hangingPunct="1"/>
            <a:r>
              <a:rPr lang="en-US" altLang="en-US" dirty="0"/>
              <a:t>STARS I &amp; II (Student Tuition Assistance Reward Scholarship)</a:t>
            </a:r>
          </a:p>
          <a:p>
            <a:pPr eaLnBrk="1" hangingPunct="1"/>
            <a:r>
              <a:rPr lang="en-US" altLang="en-US" sz="2400" dirty="0"/>
              <a:t>Institutional</a:t>
            </a:r>
          </a:p>
          <a:p>
            <a:pPr eaLnBrk="1" hangingPunct="1"/>
            <a:r>
              <a:rPr lang="en-US" altLang="en-US" sz="2400" dirty="0"/>
              <a:t>Private Scholarships and loans </a:t>
            </a:r>
          </a:p>
        </p:txBody>
      </p:sp>
      <p:pic>
        <p:nvPicPr>
          <p:cNvPr id="24580" name="ctl00_onetidHeadbnnr0" descr="http://heiis01/SiteCollectionImages/hesa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76200"/>
            <a:ext cx="8534400" cy="1143000"/>
          </a:xfrm>
        </p:spPr>
        <p:txBody>
          <a:bodyPr>
            <a:normAutofit fontScale="90000"/>
          </a:bodyPr>
          <a:lstStyle/>
          <a:p>
            <a:pPr algn="ctr" eaLnBrk="1" fontAlgn="auto" hangingPunct="1">
              <a:spcAft>
                <a:spcPts val="0"/>
              </a:spcAft>
              <a:defRPr/>
            </a:pPr>
            <a:r>
              <a:rPr lang="en-US" dirty="0">
                <a:solidFill>
                  <a:schemeClr val="tx1"/>
                </a:solidFill>
                <a:effectLst/>
              </a:rPr>
              <a:t>Community College Opportunity Grant (CCOG)</a:t>
            </a:r>
            <a:endParaRPr lang="en-US" dirty="0"/>
          </a:p>
        </p:txBody>
      </p:sp>
      <p:pic>
        <p:nvPicPr>
          <p:cNvPr id="24580" name="ctl00_onetidHeadbnnr0" descr="http://heiis01/SiteCollectionImages/hesa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457200" y="1447800"/>
            <a:ext cx="8534400" cy="923330"/>
          </a:xfrm>
          <a:prstGeom prst="rect">
            <a:avLst/>
          </a:prstGeom>
          <a:noFill/>
        </p:spPr>
        <p:txBody>
          <a:bodyPr wrap="square" rtlCol="0">
            <a:spAutoFit/>
          </a:bodyPr>
          <a:lstStyle/>
          <a:p>
            <a:r>
              <a:rPr lang="en-US" dirty="0">
                <a:latin typeface="+mn-lt"/>
              </a:rPr>
              <a:t>Students enrolled at least half – time (6 credits) whose household AGI does not exceed $65,000 are eligible for free tuition and approved fees at all county colleges.</a:t>
            </a:r>
          </a:p>
        </p:txBody>
      </p:sp>
      <p:sp>
        <p:nvSpPr>
          <p:cNvPr id="6" name="Rectangle 5"/>
          <p:cNvSpPr/>
          <p:nvPr/>
        </p:nvSpPr>
        <p:spPr>
          <a:xfrm>
            <a:off x="381000" y="2438400"/>
            <a:ext cx="4111625" cy="3570208"/>
          </a:xfrm>
          <a:prstGeom prst="rect">
            <a:avLst/>
          </a:prstGeom>
        </p:spPr>
        <p:txBody>
          <a:bodyPr wrap="square">
            <a:spAutoFit/>
          </a:bodyPr>
          <a:lstStyle/>
          <a:p>
            <a:pPr marL="342900" indent="-342900">
              <a:spcAft>
                <a:spcPts val="600"/>
              </a:spcAft>
              <a:buFont typeface="Arial" panose="020B0604020202020204" pitchFamily="34" charset="0"/>
              <a:buChar char="•"/>
            </a:pPr>
            <a:r>
              <a:rPr lang="en-US" sz="1600" dirty="0">
                <a:latin typeface="+mn-lt"/>
              </a:rPr>
              <a:t>Atlantic Cape Community College</a:t>
            </a:r>
          </a:p>
          <a:p>
            <a:pPr marL="342900" indent="-342900">
              <a:spcAft>
                <a:spcPts val="600"/>
              </a:spcAft>
              <a:buFont typeface="Arial" panose="020B0604020202020204" pitchFamily="34" charset="0"/>
              <a:buChar char="•"/>
            </a:pPr>
            <a:r>
              <a:rPr lang="en-US" sz="1600" dirty="0">
                <a:latin typeface="+mn-lt"/>
              </a:rPr>
              <a:t>Bergen Community College</a:t>
            </a:r>
          </a:p>
          <a:p>
            <a:pPr marL="342900" indent="-342900">
              <a:spcAft>
                <a:spcPts val="600"/>
              </a:spcAft>
              <a:buFont typeface="Arial" panose="020B0604020202020204" pitchFamily="34" charset="0"/>
              <a:buChar char="•"/>
            </a:pPr>
            <a:r>
              <a:rPr lang="en-US" sz="1600" dirty="0">
                <a:latin typeface="+mn-lt"/>
              </a:rPr>
              <a:t>Camden County College</a:t>
            </a:r>
          </a:p>
          <a:p>
            <a:pPr marL="342900" indent="-342900">
              <a:spcAft>
                <a:spcPts val="600"/>
              </a:spcAft>
              <a:buFont typeface="Arial" panose="020B0604020202020204" pitchFamily="34" charset="0"/>
              <a:buChar char="•"/>
            </a:pPr>
            <a:r>
              <a:rPr lang="en-US" sz="1600" dirty="0">
                <a:latin typeface="+mn-lt"/>
              </a:rPr>
              <a:t>Cumberland County College</a:t>
            </a:r>
          </a:p>
          <a:p>
            <a:pPr marL="342900" indent="-342900">
              <a:spcAft>
                <a:spcPts val="600"/>
              </a:spcAft>
              <a:buFont typeface="Arial" panose="020B0604020202020204" pitchFamily="34" charset="0"/>
              <a:buChar char="•"/>
            </a:pPr>
            <a:r>
              <a:rPr lang="en-US" sz="1600" dirty="0">
                <a:latin typeface="+mn-lt"/>
              </a:rPr>
              <a:t>Hudson County Community College</a:t>
            </a:r>
          </a:p>
          <a:p>
            <a:pPr marL="342900" indent="-342900">
              <a:spcAft>
                <a:spcPts val="600"/>
              </a:spcAft>
              <a:buFont typeface="Arial" panose="020B0604020202020204" pitchFamily="34" charset="0"/>
              <a:buChar char="•"/>
            </a:pPr>
            <a:r>
              <a:rPr lang="en-US" sz="1600" dirty="0">
                <a:latin typeface="+mn-lt"/>
              </a:rPr>
              <a:t>Mercer County Community College</a:t>
            </a:r>
          </a:p>
          <a:p>
            <a:pPr marL="342900" indent="-342900">
              <a:spcAft>
                <a:spcPts val="600"/>
              </a:spcAft>
              <a:buFont typeface="Arial" panose="020B0604020202020204" pitchFamily="34" charset="0"/>
              <a:buChar char="•"/>
            </a:pPr>
            <a:r>
              <a:rPr lang="en-US" sz="1600" dirty="0">
                <a:latin typeface="+mn-lt"/>
              </a:rPr>
              <a:t>Middlesex County College</a:t>
            </a:r>
          </a:p>
          <a:p>
            <a:pPr marL="342900" indent="-342900">
              <a:spcAft>
                <a:spcPts val="600"/>
              </a:spcAft>
              <a:buFont typeface="Arial" panose="020B0604020202020204" pitchFamily="34" charset="0"/>
              <a:buChar char="•"/>
            </a:pPr>
            <a:r>
              <a:rPr lang="en-US" sz="1600" dirty="0">
                <a:latin typeface="+mn-lt"/>
              </a:rPr>
              <a:t>Burlington Community College</a:t>
            </a:r>
          </a:p>
          <a:p>
            <a:pPr marL="342900" indent="-342900">
              <a:spcAft>
                <a:spcPts val="600"/>
              </a:spcAft>
              <a:buFont typeface="Arial" panose="020B0604020202020204" pitchFamily="34" charset="0"/>
              <a:buChar char="•"/>
            </a:pPr>
            <a:r>
              <a:rPr lang="en-US" sz="1600" dirty="0">
                <a:latin typeface="+mn-lt"/>
              </a:rPr>
              <a:t>Gloucester County College</a:t>
            </a:r>
          </a:p>
          <a:p>
            <a:pPr marL="342900" indent="-342900">
              <a:spcAft>
                <a:spcPts val="600"/>
              </a:spcAft>
              <a:buFont typeface="Arial" panose="020B0604020202020204" pitchFamily="34" charset="0"/>
              <a:buChar char="•"/>
            </a:pPr>
            <a:r>
              <a:rPr lang="en-US" sz="1600" dirty="0">
                <a:latin typeface="+mn-lt"/>
              </a:rPr>
              <a:t>Sussex County Community College</a:t>
            </a:r>
          </a:p>
          <a:p>
            <a:endParaRPr lang="en-US" sz="1600" dirty="0"/>
          </a:p>
        </p:txBody>
      </p:sp>
      <p:sp>
        <p:nvSpPr>
          <p:cNvPr id="10" name="Content Placeholder 6"/>
          <p:cNvSpPr>
            <a:spLocks noGrp="1"/>
          </p:cNvSpPr>
          <p:nvPr>
            <p:ph sz="quarter" idx="4294967295"/>
          </p:nvPr>
        </p:nvSpPr>
        <p:spPr>
          <a:xfrm>
            <a:off x="4645025" y="2438400"/>
            <a:ext cx="4422775" cy="3043063"/>
          </a:xfrm>
          <a:prstGeom prst="rect">
            <a:avLst/>
          </a:prstGeom>
        </p:spPr>
        <p:txBody>
          <a:bodyPr/>
          <a:lstStyle/>
          <a:p>
            <a:pPr lvl="1">
              <a:spcAft>
                <a:spcPts val="600"/>
              </a:spcAft>
              <a:buFont typeface="Arial" panose="020B0604020202020204" pitchFamily="34" charset="0"/>
              <a:buChar char="•"/>
            </a:pPr>
            <a:r>
              <a:rPr lang="en-US" sz="1600" dirty="0"/>
              <a:t>Ocean County College</a:t>
            </a:r>
          </a:p>
          <a:p>
            <a:pPr lvl="1">
              <a:spcAft>
                <a:spcPts val="600"/>
              </a:spcAft>
              <a:buFont typeface="Arial" panose="020B0604020202020204" pitchFamily="34" charset="0"/>
              <a:buChar char="•"/>
            </a:pPr>
            <a:r>
              <a:rPr lang="en-US" sz="1600" dirty="0"/>
              <a:t>Passaic County Community College</a:t>
            </a:r>
          </a:p>
          <a:p>
            <a:pPr lvl="1">
              <a:spcAft>
                <a:spcPts val="600"/>
              </a:spcAft>
              <a:buFont typeface="Arial" panose="020B0604020202020204" pitchFamily="34" charset="0"/>
              <a:buChar char="•"/>
            </a:pPr>
            <a:r>
              <a:rPr lang="en-US" sz="1600" dirty="0"/>
              <a:t>Rowan College at Gloucester County</a:t>
            </a:r>
          </a:p>
          <a:p>
            <a:pPr lvl="1">
              <a:spcAft>
                <a:spcPts val="600"/>
              </a:spcAft>
              <a:buFont typeface="Arial" panose="020B0604020202020204" pitchFamily="34" charset="0"/>
              <a:buChar char="•"/>
            </a:pPr>
            <a:r>
              <a:rPr lang="en-US" sz="1600" dirty="0"/>
              <a:t>Salem Community College</a:t>
            </a:r>
          </a:p>
          <a:p>
            <a:pPr lvl="1">
              <a:spcAft>
                <a:spcPts val="600"/>
              </a:spcAft>
              <a:buFont typeface="Arial" panose="020B0604020202020204" pitchFamily="34" charset="0"/>
              <a:buChar char="•"/>
            </a:pPr>
            <a:r>
              <a:rPr lang="en-US" sz="1600" dirty="0"/>
              <a:t>Union County College</a:t>
            </a:r>
          </a:p>
          <a:p>
            <a:pPr lvl="1">
              <a:spcAft>
                <a:spcPts val="600"/>
              </a:spcAft>
              <a:buFont typeface="Arial" panose="020B0604020202020204" pitchFamily="34" charset="0"/>
              <a:buChar char="•"/>
            </a:pPr>
            <a:r>
              <a:rPr lang="en-US" sz="1600" dirty="0"/>
              <a:t>Warren County Community College</a:t>
            </a:r>
          </a:p>
          <a:p>
            <a:pPr lvl="1">
              <a:spcAft>
                <a:spcPts val="600"/>
              </a:spcAft>
              <a:buFont typeface="Arial" panose="020B0604020202020204" pitchFamily="34" charset="0"/>
              <a:buChar char="•"/>
            </a:pPr>
            <a:r>
              <a:rPr lang="en-US" sz="1600" dirty="0"/>
              <a:t>Brookdale Community College</a:t>
            </a:r>
          </a:p>
          <a:p>
            <a:pPr lvl="1">
              <a:spcAft>
                <a:spcPts val="600"/>
              </a:spcAft>
              <a:buFont typeface="Arial" panose="020B0604020202020204" pitchFamily="34" charset="0"/>
              <a:buChar char="•"/>
            </a:pPr>
            <a:r>
              <a:rPr lang="en-US" sz="1600" dirty="0"/>
              <a:t>Essex County College</a:t>
            </a:r>
          </a:p>
          <a:p>
            <a:pPr lvl="1">
              <a:spcAft>
                <a:spcPts val="600"/>
              </a:spcAft>
              <a:buFont typeface="Arial" panose="020B0604020202020204" pitchFamily="34" charset="0"/>
              <a:buChar char="•"/>
            </a:pPr>
            <a:r>
              <a:rPr lang="en-US" sz="1600" dirty="0"/>
              <a:t>County College of Morris</a:t>
            </a:r>
          </a:p>
          <a:p>
            <a:pPr lvl="1">
              <a:spcAft>
                <a:spcPts val="600"/>
              </a:spcAft>
              <a:buFont typeface="Arial" panose="020B0604020202020204" pitchFamily="34" charset="0"/>
              <a:buChar char="•"/>
            </a:pPr>
            <a:r>
              <a:rPr lang="en-US" sz="1600" dirty="0"/>
              <a:t>Raritan Valley Community College</a:t>
            </a:r>
          </a:p>
          <a:p>
            <a:endParaRPr lang="en-US" dirty="0"/>
          </a:p>
        </p:txBody>
      </p:sp>
    </p:spTree>
    <p:extLst>
      <p:ext uri="{BB962C8B-B14F-4D97-AF65-F5344CB8AC3E}">
        <p14:creationId xmlns:p14="http://schemas.microsoft.com/office/powerpoint/2010/main" val="328311473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0"/>
            <a:ext cx="8229600" cy="1143000"/>
          </a:xfrm>
        </p:spPr>
        <p:txBody>
          <a:bodyPr/>
          <a:lstStyle/>
          <a:p>
            <a:pPr algn="ctr" eaLnBrk="1" fontAlgn="auto" hangingPunct="1">
              <a:spcAft>
                <a:spcPts val="0"/>
              </a:spcAft>
              <a:defRPr/>
            </a:pPr>
            <a:r>
              <a:rPr lang="en-US" dirty="0"/>
              <a:t>Loans</a:t>
            </a:r>
          </a:p>
        </p:txBody>
      </p:sp>
      <p:sp>
        <p:nvSpPr>
          <p:cNvPr id="3" name="Rectangle 2"/>
          <p:cNvSpPr>
            <a:spLocks noGrp="1"/>
          </p:cNvSpPr>
          <p:nvPr>
            <p:ph idx="1"/>
          </p:nvPr>
        </p:nvSpPr>
        <p:spPr>
          <a:xfrm>
            <a:off x="457200" y="1219200"/>
            <a:ext cx="8458200" cy="4525962"/>
          </a:xfrm>
        </p:spPr>
        <p:txBody>
          <a:bodyPr>
            <a:normAutofit fontScale="92500"/>
          </a:bodyPr>
          <a:lstStyle/>
          <a:p>
            <a:pPr marL="109728" indent="0" eaLnBrk="1" fontAlgn="auto" hangingPunct="1">
              <a:spcAft>
                <a:spcPts val="0"/>
              </a:spcAft>
              <a:buFont typeface="Wingdings 3" panose="05040102010807070707" pitchFamily="18" charset="2"/>
              <a:buNone/>
              <a:defRPr/>
            </a:pPr>
            <a:endParaRPr lang="en-US" sz="2200" dirty="0"/>
          </a:p>
          <a:p>
            <a:pPr marL="365760" indent="-256032" eaLnBrk="1" fontAlgn="auto" hangingPunct="1">
              <a:spcAft>
                <a:spcPts val="0"/>
              </a:spcAft>
              <a:buFont typeface="Wingdings 3"/>
              <a:buChar char=""/>
              <a:defRPr/>
            </a:pPr>
            <a:r>
              <a:rPr lang="en-US" sz="2000" b="1" dirty="0"/>
              <a:t>Federal Direct Loan Program</a:t>
            </a:r>
          </a:p>
          <a:p>
            <a:pPr marL="621792" lvl="1" eaLnBrk="1" fontAlgn="auto" hangingPunct="1">
              <a:spcBef>
                <a:spcPct val="25000"/>
              </a:spcBef>
              <a:spcAft>
                <a:spcPts val="0"/>
              </a:spcAft>
              <a:buFont typeface="Verdana"/>
              <a:buChar char="◦"/>
              <a:defRPr/>
            </a:pPr>
            <a:r>
              <a:rPr lang="en-US" sz="1900" dirty="0"/>
              <a:t>Subsidized Loan (4.53%)     </a:t>
            </a:r>
          </a:p>
          <a:p>
            <a:pPr marL="621792" lvl="1" eaLnBrk="1" fontAlgn="auto" hangingPunct="1">
              <a:spcBef>
                <a:spcPct val="25000"/>
              </a:spcBef>
              <a:spcAft>
                <a:spcPts val="0"/>
              </a:spcAft>
              <a:buFont typeface="Verdana"/>
              <a:buChar char="◦"/>
              <a:defRPr/>
            </a:pPr>
            <a:r>
              <a:rPr lang="en-US" sz="1900" dirty="0"/>
              <a:t>Unsubsidized Loan (4.53%)     </a:t>
            </a:r>
          </a:p>
          <a:p>
            <a:pPr marL="621792" lvl="1" eaLnBrk="1" fontAlgn="auto" hangingPunct="1">
              <a:spcBef>
                <a:spcPct val="25000"/>
              </a:spcBef>
              <a:spcAft>
                <a:spcPts val="0"/>
              </a:spcAft>
              <a:buFont typeface="Verdana"/>
              <a:buChar char="◦"/>
              <a:defRPr/>
            </a:pPr>
            <a:r>
              <a:rPr lang="en-US" sz="1900" dirty="0"/>
              <a:t>PLUS (7.08%)</a:t>
            </a:r>
          </a:p>
          <a:p>
            <a:pPr marL="621792" lvl="1" eaLnBrk="1" fontAlgn="auto" hangingPunct="1">
              <a:spcBef>
                <a:spcPct val="25000"/>
              </a:spcBef>
              <a:spcAft>
                <a:spcPts val="0"/>
              </a:spcAft>
              <a:buFont typeface="Verdana"/>
              <a:buChar char="◦"/>
              <a:defRPr/>
            </a:pPr>
            <a:endParaRPr lang="en-US" sz="1900" dirty="0"/>
          </a:p>
          <a:p>
            <a:pPr marL="365760" indent="-256032" eaLnBrk="1" fontAlgn="auto" hangingPunct="1">
              <a:spcAft>
                <a:spcPts val="0"/>
              </a:spcAft>
              <a:buFont typeface="Wingdings 3"/>
              <a:buChar char=""/>
              <a:defRPr/>
            </a:pPr>
            <a:r>
              <a:rPr lang="en-US" sz="2200" b="1" dirty="0"/>
              <a:t>Loan Limits: </a:t>
            </a:r>
          </a:p>
          <a:p>
            <a:pPr marL="621792" lvl="1" eaLnBrk="1" fontAlgn="auto" hangingPunct="1">
              <a:spcBef>
                <a:spcPct val="25000"/>
              </a:spcBef>
              <a:spcAft>
                <a:spcPts val="0"/>
              </a:spcAft>
              <a:buFont typeface="Verdana"/>
              <a:buChar char="◦"/>
              <a:defRPr/>
            </a:pPr>
            <a:r>
              <a:rPr lang="en-US" sz="1900" dirty="0"/>
              <a:t>First-year students – $5,500 ($3,500 can be subsidized)</a:t>
            </a:r>
          </a:p>
          <a:p>
            <a:pPr marL="621792" lvl="1" eaLnBrk="1" fontAlgn="auto" hangingPunct="1">
              <a:spcBef>
                <a:spcPct val="25000"/>
              </a:spcBef>
              <a:spcAft>
                <a:spcPts val="0"/>
              </a:spcAft>
              <a:buFont typeface="Verdana"/>
              <a:buChar char="◦"/>
              <a:defRPr/>
            </a:pPr>
            <a:r>
              <a:rPr lang="en-US" sz="1900" dirty="0"/>
              <a:t>Second-year student – $6,500 ($4,500 can be subsidized)</a:t>
            </a:r>
          </a:p>
          <a:p>
            <a:pPr marL="621792" lvl="1" eaLnBrk="1" fontAlgn="auto" hangingPunct="1">
              <a:spcBef>
                <a:spcPct val="25000"/>
              </a:spcBef>
              <a:spcAft>
                <a:spcPts val="0"/>
              </a:spcAft>
              <a:buFont typeface="Verdana"/>
              <a:buChar char="◦"/>
              <a:defRPr/>
            </a:pPr>
            <a:r>
              <a:rPr lang="en-US" sz="1900" dirty="0"/>
              <a:t>All other grade levels remain at -$7,500 ($5,500 can be subsidized)</a:t>
            </a:r>
          </a:p>
          <a:p>
            <a:pPr marL="621792" lvl="1" eaLnBrk="1" fontAlgn="auto" hangingPunct="1">
              <a:spcBef>
                <a:spcPct val="25000"/>
              </a:spcBef>
              <a:spcAft>
                <a:spcPts val="0"/>
              </a:spcAft>
              <a:buFont typeface="Verdana"/>
              <a:buChar char="◦"/>
              <a:defRPr/>
            </a:pPr>
            <a:endParaRPr lang="en-US" sz="1900" dirty="0"/>
          </a:p>
          <a:p>
            <a:pPr marL="365760" indent="-256032" eaLnBrk="1" fontAlgn="auto" hangingPunct="1">
              <a:spcAft>
                <a:spcPts val="0"/>
              </a:spcAft>
              <a:buFont typeface="Wingdings 3"/>
              <a:buChar char=""/>
              <a:defRPr/>
            </a:pPr>
            <a:r>
              <a:rPr lang="en-US" sz="1900" i="1" dirty="0"/>
              <a:t>Independent students whose parents are unable to obtain PLUS loans can receive additional unsubsidized loan money</a:t>
            </a:r>
          </a:p>
        </p:txBody>
      </p:sp>
      <p:pic>
        <p:nvPicPr>
          <p:cNvPr id="26628" name="ctl00_onetidHeadbnnr0" descr="http://heiis01/SiteCollectionImages/hesaaLogo.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6007100"/>
            <a:ext cx="19812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130000" t="-95000" r="40000" b="21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Presentation on brainstorming</Template>
  <TotalTime>0</TotalTime>
  <Words>920</Words>
  <Application>Microsoft Office PowerPoint</Application>
  <PresentationFormat>On-screen Show (4:3)</PresentationFormat>
  <Paragraphs>215</Paragraphs>
  <Slides>24</Slides>
  <Notes>20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Arial</vt:lpstr>
      <vt:lpstr>Calibri</vt:lpstr>
      <vt:lpstr>CG Omega</vt:lpstr>
      <vt:lpstr>Helvetica</vt:lpstr>
      <vt:lpstr>Lucida Sans Unicode</vt:lpstr>
      <vt:lpstr>Verdana</vt:lpstr>
      <vt:lpstr>Webdings</vt:lpstr>
      <vt:lpstr>Wingdings</vt:lpstr>
      <vt:lpstr>Wingdings 2</vt:lpstr>
      <vt:lpstr>Wingdings 3</vt:lpstr>
      <vt:lpstr>Presentation on brainstorming</vt:lpstr>
      <vt:lpstr>Financial Aid 101 De-Mystifying the Process</vt:lpstr>
      <vt:lpstr>The Mission</vt:lpstr>
      <vt:lpstr>Goal of Financial Aid</vt:lpstr>
      <vt:lpstr>Sources of Aid</vt:lpstr>
      <vt:lpstr>Types of Financial Aid</vt:lpstr>
      <vt:lpstr>Merit-Based Aid vs. Need-Based Aid</vt:lpstr>
      <vt:lpstr>Federal and State Grants &amp; Scholarships</vt:lpstr>
      <vt:lpstr>Community College Opportunity Grant (CCOG)</vt:lpstr>
      <vt:lpstr>Loans</vt:lpstr>
      <vt:lpstr>NJ Class Loan</vt:lpstr>
      <vt:lpstr>Application Process</vt:lpstr>
      <vt:lpstr>Free Application for Student Aid (FAFSA)</vt:lpstr>
      <vt:lpstr>A FAFSA Must Be Filed on the Web</vt:lpstr>
      <vt:lpstr>Common Mistakes Made on the FAFSA</vt:lpstr>
      <vt:lpstr>Definition of Need</vt:lpstr>
      <vt:lpstr>What is EFC?</vt:lpstr>
      <vt:lpstr>Cost of Attendance</vt:lpstr>
      <vt:lpstr>Need Varies Based on Cost</vt:lpstr>
      <vt:lpstr>New Jersey Alternative Financial Aid Application </vt:lpstr>
      <vt:lpstr>NJFAMS</vt:lpstr>
      <vt:lpstr>The Cycle of Financial Aid</vt:lpstr>
      <vt:lpstr>HESAA and Federal Student Aid Services</vt:lpstr>
      <vt:lpstr>Additional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2009-11-02T11:32:39Z</dcterms:created>
  <dcterms:modified xsi:type="dcterms:W3CDTF">2019-08-12T23:27:36Z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TC101671231033</vt:lpwstr>
  </property>
</Properties>
</file>